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4">
  <p:sldMasterIdLst>
    <p:sldMasterId id="2147483690" r:id="rId5"/>
    <p:sldMasterId id="2147483702" r:id="rId6"/>
  </p:sldMasterIdLst>
  <p:notesMasterIdLst>
    <p:notesMasterId r:id="rId21"/>
  </p:notesMasterIdLst>
  <p:handoutMasterIdLst>
    <p:handoutMasterId r:id="rId22"/>
  </p:handoutMasterIdLst>
  <p:sldIdLst>
    <p:sldId id="428" r:id="rId7"/>
    <p:sldId id="458" r:id="rId8"/>
    <p:sldId id="462" r:id="rId9"/>
    <p:sldId id="472" r:id="rId10"/>
    <p:sldId id="463" r:id="rId11"/>
    <p:sldId id="466" r:id="rId12"/>
    <p:sldId id="464" r:id="rId13"/>
    <p:sldId id="465" r:id="rId14"/>
    <p:sldId id="467" r:id="rId15"/>
    <p:sldId id="468" r:id="rId16"/>
    <p:sldId id="470" r:id="rId17"/>
    <p:sldId id="471" r:id="rId18"/>
    <p:sldId id="456" r:id="rId19"/>
    <p:sldId id="437" r:id="rId20"/>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6DBAF05-7100-43CE-B29F-50CE358CCB99}">
          <p14:sldIdLst>
            <p14:sldId id="428"/>
            <p14:sldId id="458"/>
            <p14:sldId id="462"/>
            <p14:sldId id="472"/>
            <p14:sldId id="463"/>
            <p14:sldId id="466"/>
            <p14:sldId id="464"/>
            <p14:sldId id="465"/>
            <p14:sldId id="467"/>
            <p14:sldId id="468"/>
            <p14:sldId id="470"/>
            <p14:sldId id="471"/>
            <p14:sldId id="456"/>
            <p14:sldId id="437"/>
          </p14:sldIdLst>
        </p14:section>
      </p14:sectionLst>
    </p:ex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990099"/>
    <a:srgbClr val="800080"/>
    <a:srgbClr val="376092"/>
    <a:srgbClr val="E06A3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97" autoAdjust="0"/>
    <p:restoredTop sz="94660"/>
  </p:normalViewPr>
  <p:slideViewPr>
    <p:cSldViewPr snapToGrid="0" snapToObjects="1">
      <p:cViewPr varScale="1">
        <p:scale>
          <a:sx n="80" d="100"/>
          <a:sy n="80" d="100"/>
        </p:scale>
        <p:origin x="-1184" y="-96"/>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2916"/>
    </p:cViewPr>
  </p:sorterViewPr>
  <p:notesViewPr>
    <p:cSldViewPr snapToGrid="0" snapToObjects="1">
      <p:cViewPr>
        <p:scale>
          <a:sx n="60" d="100"/>
          <a:sy n="60" d="100"/>
        </p:scale>
        <p:origin x="2820" y="-36"/>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20" Type="http://schemas.openxmlformats.org/officeDocument/2006/relationships/slide" Target="slides/slide14.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slide" Target="slides/slide1.xml"/><Relationship Id="rId8"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6B5A20-9D1E-40A1-8E3A-5002B0956E2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2A94B35-4B6D-4884-AFD8-54C08B8EC2B0}">
      <dgm:prSet phldrT="[Text]" custT="1"/>
      <dgm:spPr/>
      <dgm:t>
        <a:bodyPr/>
        <a:lstStyle/>
        <a:p>
          <a:pPr>
            <a:lnSpc>
              <a:spcPct val="100000"/>
            </a:lnSpc>
            <a:spcAft>
              <a:spcPts val="0"/>
            </a:spcAft>
          </a:pPr>
          <a:r>
            <a:rPr lang="en-US" sz="1800" dirty="0" smtClean="0">
              <a:latin typeface="Century Gothic" panose="020B0502020202020204" pitchFamily="34" charset="0"/>
            </a:rPr>
            <a:t>United States</a:t>
          </a:r>
        </a:p>
        <a:p>
          <a:pPr>
            <a:lnSpc>
              <a:spcPct val="100000"/>
            </a:lnSpc>
            <a:spcAft>
              <a:spcPts val="0"/>
            </a:spcAft>
          </a:pPr>
          <a:r>
            <a:rPr lang="en-US" sz="1800" dirty="0" smtClean="0">
              <a:latin typeface="Century Gothic" panose="020B0502020202020204" pitchFamily="34" charset="0"/>
            </a:rPr>
            <a:t>vs</a:t>
          </a:r>
        </a:p>
        <a:p>
          <a:pPr>
            <a:lnSpc>
              <a:spcPct val="100000"/>
            </a:lnSpc>
            <a:spcAft>
              <a:spcPts val="0"/>
            </a:spcAft>
          </a:pPr>
          <a:r>
            <a:rPr lang="en-US" sz="1800" dirty="0" smtClean="0">
              <a:latin typeface="Century Gothic" panose="020B0502020202020204" pitchFamily="34" charset="0"/>
            </a:rPr>
            <a:t>Canada</a:t>
          </a:r>
          <a:endParaRPr lang="en-US" sz="1800" dirty="0">
            <a:latin typeface="Century Gothic" panose="020B0502020202020204" pitchFamily="34" charset="0"/>
          </a:endParaRPr>
        </a:p>
      </dgm:t>
    </dgm:pt>
    <dgm:pt modelId="{0A495C81-410B-4208-9BBA-9647411FB8A5}" type="parTrans" cxnId="{12E6E31C-E376-4AE8-812F-01A9D92F04B3}">
      <dgm:prSet/>
      <dgm:spPr/>
      <dgm:t>
        <a:bodyPr/>
        <a:lstStyle/>
        <a:p>
          <a:endParaRPr lang="en-US"/>
        </a:p>
      </dgm:t>
    </dgm:pt>
    <dgm:pt modelId="{ACA9F9EC-19B9-428E-B8B4-41524B7E57FE}" type="sibTrans" cxnId="{12E6E31C-E376-4AE8-812F-01A9D92F04B3}">
      <dgm:prSet/>
      <dgm:spPr/>
      <dgm:t>
        <a:bodyPr/>
        <a:lstStyle/>
        <a:p>
          <a:endParaRPr lang="en-US"/>
        </a:p>
      </dgm:t>
    </dgm:pt>
    <dgm:pt modelId="{E3598D18-C2CE-46B4-BE82-FE04A1A3415D}">
      <dgm:prSet phldrT="[Text]"/>
      <dgm:spPr/>
      <dgm:t>
        <a:bodyPr/>
        <a:lstStyle/>
        <a:p>
          <a:r>
            <a:rPr lang="en-US" dirty="0" smtClean="0">
              <a:solidFill>
                <a:schemeClr val="accent1">
                  <a:lumMod val="50000"/>
                </a:schemeClr>
              </a:solidFill>
              <a:latin typeface="Century Gothic" panose="020B0502020202020204" pitchFamily="34" charset="0"/>
            </a:rPr>
            <a:t>Softwood Lumber</a:t>
          </a:r>
          <a:endParaRPr lang="en-US" dirty="0">
            <a:solidFill>
              <a:schemeClr val="accent1">
                <a:lumMod val="50000"/>
              </a:schemeClr>
            </a:solidFill>
            <a:latin typeface="Century Gothic" panose="020B0502020202020204" pitchFamily="34" charset="0"/>
          </a:endParaRPr>
        </a:p>
      </dgm:t>
    </dgm:pt>
    <dgm:pt modelId="{BAC5524A-646D-430B-A433-C901553FD34B}" type="parTrans" cxnId="{5D760764-91D1-4EB9-B1CA-EF2D5D03DC54}">
      <dgm:prSet/>
      <dgm:spPr/>
      <dgm:t>
        <a:bodyPr/>
        <a:lstStyle/>
        <a:p>
          <a:endParaRPr lang="en-US"/>
        </a:p>
      </dgm:t>
    </dgm:pt>
    <dgm:pt modelId="{F490AC2D-AE20-4AE9-8718-1074695DBD1C}" type="sibTrans" cxnId="{5D760764-91D1-4EB9-B1CA-EF2D5D03DC54}">
      <dgm:prSet/>
      <dgm:spPr/>
      <dgm:t>
        <a:bodyPr/>
        <a:lstStyle/>
        <a:p>
          <a:endParaRPr lang="en-US"/>
        </a:p>
      </dgm:t>
    </dgm:pt>
    <dgm:pt modelId="{9665A78F-DD7E-4602-AC43-71D8A3E70D9E}">
      <dgm:prSet phldrT="[Text]"/>
      <dgm:spPr/>
      <dgm:t>
        <a:bodyPr/>
        <a:lstStyle/>
        <a:p>
          <a:r>
            <a:rPr lang="en-US" dirty="0" smtClean="0">
              <a:solidFill>
                <a:schemeClr val="accent1">
                  <a:lumMod val="50000"/>
                </a:schemeClr>
              </a:solidFill>
              <a:latin typeface="Century Gothic" panose="020B0502020202020204" pitchFamily="34" charset="0"/>
            </a:rPr>
            <a:t>IPR</a:t>
          </a:r>
          <a:endParaRPr lang="en-US" dirty="0">
            <a:solidFill>
              <a:schemeClr val="accent1">
                <a:lumMod val="50000"/>
              </a:schemeClr>
            </a:solidFill>
            <a:latin typeface="Century Gothic" panose="020B0502020202020204" pitchFamily="34" charset="0"/>
          </a:endParaRPr>
        </a:p>
      </dgm:t>
    </dgm:pt>
    <dgm:pt modelId="{5ABCFC87-6BB5-4C82-88BF-C621841AFC26}" type="parTrans" cxnId="{EC2E7053-DD64-4F3A-BAB0-095B1184F2D3}">
      <dgm:prSet/>
      <dgm:spPr/>
      <dgm:t>
        <a:bodyPr/>
        <a:lstStyle/>
        <a:p>
          <a:endParaRPr lang="en-US"/>
        </a:p>
      </dgm:t>
    </dgm:pt>
    <dgm:pt modelId="{4DE4552E-28FD-4A31-A8F9-8A749AB2240C}" type="sibTrans" cxnId="{EC2E7053-DD64-4F3A-BAB0-095B1184F2D3}">
      <dgm:prSet/>
      <dgm:spPr/>
      <dgm:t>
        <a:bodyPr/>
        <a:lstStyle/>
        <a:p>
          <a:endParaRPr lang="en-US"/>
        </a:p>
      </dgm:t>
    </dgm:pt>
    <dgm:pt modelId="{7DECD5BC-8EFD-4677-B590-18CABC27A43C}">
      <dgm:prSet phldrT="[Text]" custT="1"/>
      <dgm:spPr/>
      <dgm:t>
        <a:bodyPr/>
        <a:lstStyle/>
        <a:p>
          <a:pPr>
            <a:lnSpc>
              <a:spcPct val="100000"/>
            </a:lnSpc>
            <a:spcAft>
              <a:spcPts val="0"/>
            </a:spcAft>
          </a:pPr>
          <a:r>
            <a:rPr lang="en-US" sz="1800" dirty="0" smtClean="0">
              <a:latin typeface="Century Gothic" panose="020B0502020202020204" pitchFamily="34" charset="0"/>
            </a:rPr>
            <a:t>United States</a:t>
          </a:r>
        </a:p>
        <a:p>
          <a:pPr>
            <a:lnSpc>
              <a:spcPct val="100000"/>
            </a:lnSpc>
            <a:spcAft>
              <a:spcPts val="0"/>
            </a:spcAft>
          </a:pPr>
          <a:r>
            <a:rPr lang="en-US" sz="1800" dirty="0" smtClean="0">
              <a:latin typeface="Century Gothic" panose="020B0502020202020204" pitchFamily="34" charset="0"/>
            </a:rPr>
            <a:t>vs</a:t>
          </a:r>
        </a:p>
        <a:p>
          <a:pPr>
            <a:lnSpc>
              <a:spcPct val="100000"/>
            </a:lnSpc>
            <a:spcAft>
              <a:spcPts val="0"/>
            </a:spcAft>
          </a:pPr>
          <a:r>
            <a:rPr lang="en-US" sz="1800" dirty="0" smtClean="0">
              <a:latin typeface="Century Gothic" panose="020B0502020202020204" pitchFamily="34" charset="0"/>
            </a:rPr>
            <a:t>Mexico</a:t>
          </a:r>
          <a:endParaRPr lang="en-US" sz="1800" dirty="0">
            <a:latin typeface="Century Gothic" panose="020B0502020202020204" pitchFamily="34" charset="0"/>
          </a:endParaRPr>
        </a:p>
      </dgm:t>
    </dgm:pt>
    <dgm:pt modelId="{58EF20F8-FB95-475D-8AF0-A4F578F10604}" type="parTrans" cxnId="{7CC6B8A9-FBA1-43BF-B204-91FEFCECFC77}">
      <dgm:prSet/>
      <dgm:spPr/>
      <dgm:t>
        <a:bodyPr/>
        <a:lstStyle/>
        <a:p>
          <a:endParaRPr lang="en-US"/>
        </a:p>
      </dgm:t>
    </dgm:pt>
    <dgm:pt modelId="{9D5FF235-8D18-44E7-8B25-DC3973464CEF}" type="sibTrans" cxnId="{7CC6B8A9-FBA1-43BF-B204-91FEFCECFC77}">
      <dgm:prSet/>
      <dgm:spPr/>
      <dgm:t>
        <a:bodyPr/>
        <a:lstStyle/>
        <a:p>
          <a:endParaRPr lang="en-US"/>
        </a:p>
      </dgm:t>
    </dgm:pt>
    <dgm:pt modelId="{4C2B2CC0-A84C-41D3-8108-02A565F44BFE}">
      <dgm:prSet phldrT="[Text]"/>
      <dgm:spPr/>
      <dgm:t>
        <a:bodyPr/>
        <a:lstStyle/>
        <a:p>
          <a:r>
            <a:rPr lang="en-US" dirty="0" smtClean="0">
              <a:solidFill>
                <a:schemeClr val="accent1">
                  <a:lumMod val="50000"/>
                </a:schemeClr>
              </a:solidFill>
              <a:latin typeface="Century Gothic" panose="020B0502020202020204" pitchFamily="34" charset="0"/>
            </a:rPr>
            <a:t>Trucking</a:t>
          </a:r>
          <a:endParaRPr lang="en-US" dirty="0">
            <a:solidFill>
              <a:schemeClr val="accent1">
                <a:lumMod val="50000"/>
              </a:schemeClr>
            </a:solidFill>
            <a:latin typeface="Century Gothic" panose="020B0502020202020204" pitchFamily="34" charset="0"/>
          </a:endParaRPr>
        </a:p>
      </dgm:t>
    </dgm:pt>
    <dgm:pt modelId="{C53DEC65-12ED-4A6A-A7B4-C44E900A3032}" type="parTrans" cxnId="{2E8E9BDE-B94F-46A4-B298-CC70F7B56C6E}">
      <dgm:prSet/>
      <dgm:spPr/>
      <dgm:t>
        <a:bodyPr/>
        <a:lstStyle/>
        <a:p>
          <a:endParaRPr lang="en-US"/>
        </a:p>
      </dgm:t>
    </dgm:pt>
    <dgm:pt modelId="{8827ED8B-9862-4B99-BF82-3F3253E20999}" type="sibTrans" cxnId="{2E8E9BDE-B94F-46A4-B298-CC70F7B56C6E}">
      <dgm:prSet/>
      <dgm:spPr/>
      <dgm:t>
        <a:bodyPr/>
        <a:lstStyle/>
        <a:p>
          <a:endParaRPr lang="en-US"/>
        </a:p>
      </dgm:t>
    </dgm:pt>
    <dgm:pt modelId="{12789EC5-645E-442F-AB51-0CDFEE56251E}">
      <dgm:prSet phldrT="[Text]"/>
      <dgm:spPr/>
      <dgm:t>
        <a:bodyPr/>
        <a:lstStyle/>
        <a:p>
          <a:r>
            <a:rPr lang="en-US" dirty="0" smtClean="0">
              <a:solidFill>
                <a:schemeClr val="accent1">
                  <a:lumMod val="50000"/>
                </a:schemeClr>
              </a:solidFill>
              <a:latin typeface="Century Gothic" panose="020B0502020202020204" pitchFamily="34" charset="0"/>
            </a:rPr>
            <a:t>Agriculture</a:t>
          </a:r>
          <a:endParaRPr lang="en-US" dirty="0">
            <a:solidFill>
              <a:schemeClr val="accent1">
                <a:lumMod val="50000"/>
              </a:schemeClr>
            </a:solidFill>
            <a:latin typeface="Century Gothic" panose="020B0502020202020204" pitchFamily="34" charset="0"/>
          </a:endParaRPr>
        </a:p>
      </dgm:t>
    </dgm:pt>
    <dgm:pt modelId="{5A736817-9C6D-4ABA-8007-2A1B74E99262}" type="parTrans" cxnId="{36A7CE2E-5686-4BAA-9BCD-241368D97130}">
      <dgm:prSet/>
      <dgm:spPr/>
      <dgm:t>
        <a:bodyPr/>
        <a:lstStyle/>
        <a:p>
          <a:endParaRPr lang="en-US"/>
        </a:p>
      </dgm:t>
    </dgm:pt>
    <dgm:pt modelId="{52D669D0-11FF-446B-8B63-9AC06CC92947}" type="sibTrans" cxnId="{36A7CE2E-5686-4BAA-9BCD-241368D97130}">
      <dgm:prSet/>
      <dgm:spPr/>
      <dgm:t>
        <a:bodyPr/>
        <a:lstStyle/>
        <a:p>
          <a:endParaRPr lang="en-US"/>
        </a:p>
      </dgm:t>
    </dgm:pt>
    <dgm:pt modelId="{2FE516E4-4906-4F84-ABC7-D2F5923EAAC8}">
      <dgm:prSet phldrT="[Text]" custT="1"/>
      <dgm:spPr/>
      <dgm:t>
        <a:bodyPr/>
        <a:lstStyle/>
        <a:p>
          <a:pPr>
            <a:lnSpc>
              <a:spcPct val="100000"/>
            </a:lnSpc>
            <a:spcAft>
              <a:spcPts val="0"/>
            </a:spcAft>
          </a:pPr>
          <a:r>
            <a:rPr lang="en-US" sz="1800" dirty="0" smtClean="0">
              <a:latin typeface="Century Gothic" panose="020B0502020202020204" pitchFamily="34" charset="0"/>
            </a:rPr>
            <a:t>Canada</a:t>
          </a:r>
        </a:p>
        <a:p>
          <a:pPr>
            <a:lnSpc>
              <a:spcPct val="100000"/>
            </a:lnSpc>
            <a:spcAft>
              <a:spcPts val="0"/>
            </a:spcAft>
          </a:pPr>
          <a:r>
            <a:rPr lang="en-US" sz="1800" dirty="0" smtClean="0">
              <a:latin typeface="Century Gothic" panose="020B0502020202020204" pitchFamily="34" charset="0"/>
            </a:rPr>
            <a:t>vs</a:t>
          </a:r>
        </a:p>
        <a:p>
          <a:pPr>
            <a:lnSpc>
              <a:spcPct val="100000"/>
            </a:lnSpc>
            <a:spcAft>
              <a:spcPts val="0"/>
            </a:spcAft>
          </a:pPr>
          <a:r>
            <a:rPr lang="en-US" sz="1800" dirty="0" smtClean="0">
              <a:latin typeface="Century Gothic" panose="020B0502020202020204" pitchFamily="34" charset="0"/>
            </a:rPr>
            <a:t>Mexico</a:t>
          </a:r>
          <a:endParaRPr lang="en-US" sz="1800" dirty="0">
            <a:latin typeface="Century Gothic" panose="020B0502020202020204" pitchFamily="34" charset="0"/>
          </a:endParaRPr>
        </a:p>
      </dgm:t>
    </dgm:pt>
    <dgm:pt modelId="{D711EBAF-67A5-4631-BA0B-A46BF66D0D60}" type="parTrans" cxnId="{8E4C352C-C2B4-4039-8BF7-C2487505994A}">
      <dgm:prSet/>
      <dgm:spPr/>
      <dgm:t>
        <a:bodyPr/>
        <a:lstStyle/>
        <a:p>
          <a:endParaRPr lang="en-US"/>
        </a:p>
      </dgm:t>
    </dgm:pt>
    <dgm:pt modelId="{C3820262-4402-4424-A804-EFDA9D936644}" type="sibTrans" cxnId="{8E4C352C-C2B4-4039-8BF7-C2487505994A}">
      <dgm:prSet/>
      <dgm:spPr/>
      <dgm:t>
        <a:bodyPr/>
        <a:lstStyle/>
        <a:p>
          <a:endParaRPr lang="en-US"/>
        </a:p>
      </dgm:t>
    </dgm:pt>
    <dgm:pt modelId="{8957A616-DF50-4BBA-99E3-EFCA55E9EB37}">
      <dgm:prSet phldrT="[Text]"/>
      <dgm:spPr/>
      <dgm:t>
        <a:bodyPr/>
        <a:lstStyle/>
        <a:p>
          <a:r>
            <a:rPr lang="en-US" dirty="0" smtClean="0">
              <a:solidFill>
                <a:schemeClr val="accent1">
                  <a:lumMod val="50000"/>
                </a:schemeClr>
              </a:solidFill>
              <a:latin typeface="Century Gothic" panose="020B0502020202020204" pitchFamily="34" charset="0"/>
            </a:rPr>
            <a:t>Immigration / Labor</a:t>
          </a:r>
          <a:endParaRPr lang="en-US" dirty="0">
            <a:solidFill>
              <a:schemeClr val="accent1">
                <a:lumMod val="50000"/>
              </a:schemeClr>
            </a:solidFill>
            <a:latin typeface="Century Gothic" panose="020B0502020202020204" pitchFamily="34" charset="0"/>
          </a:endParaRPr>
        </a:p>
      </dgm:t>
    </dgm:pt>
    <dgm:pt modelId="{FDAFB5BB-596A-41A4-9486-A22F217B1131}" type="parTrans" cxnId="{EF7399EE-F38B-408B-9A49-E691F25FA72B}">
      <dgm:prSet/>
      <dgm:spPr/>
      <dgm:t>
        <a:bodyPr/>
        <a:lstStyle/>
        <a:p>
          <a:endParaRPr lang="en-US"/>
        </a:p>
      </dgm:t>
    </dgm:pt>
    <dgm:pt modelId="{A2621B78-2C95-4B2E-8F12-D9223C180F5F}" type="sibTrans" cxnId="{EF7399EE-F38B-408B-9A49-E691F25FA72B}">
      <dgm:prSet/>
      <dgm:spPr/>
      <dgm:t>
        <a:bodyPr/>
        <a:lstStyle/>
        <a:p>
          <a:endParaRPr lang="en-US"/>
        </a:p>
      </dgm:t>
    </dgm:pt>
    <dgm:pt modelId="{2C096AD2-B294-4852-84EE-F85227973DD4}">
      <dgm:prSet phldrT="[Text]"/>
      <dgm:spPr/>
      <dgm:t>
        <a:bodyPr/>
        <a:lstStyle/>
        <a:p>
          <a:r>
            <a:rPr lang="en-US" dirty="0" smtClean="0">
              <a:solidFill>
                <a:schemeClr val="accent1">
                  <a:lumMod val="50000"/>
                </a:schemeClr>
              </a:solidFill>
              <a:latin typeface="Century Gothic" panose="020B0502020202020204" pitchFamily="34" charset="0"/>
            </a:rPr>
            <a:t>Agriculture</a:t>
          </a:r>
          <a:endParaRPr lang="en-US" dirty="0">
            <a:solidFill>
              <a:schemeClr val="accent1">
                <a:lumMod val="50000"/>
              </a:schemeClr>
            </a:solidFill>
            <a:latin typeface="Century Gothic" panose="020B0502020202020204" pitchFamily="34" charset="0"/>
          </a:endParaRPr>
        </a:p>
      </dgm:t>
    </dgm:pt>
    <dgm:pt modelId="{EC9D817D-A602-4B08-8CF9-0C7C79DA4E79}" type="parTrans" cxnId="{7A58A8D6-BFAB-4C3B-8B64-066F413A3B1C}">
      <dgm:prSet/>
      <dgm:spPr/>
      <dgm:t>
        <a:bodyPr/>
        <a:lstStyle/>
        <a:p>
          <a:endParaRPr lang="en-US"/>
        </a:p>
      </dgm:t>
    </dgm:pt>
    <dgm:pt modelId="{FFA34458-580E-41F3-BE70-05B33285191F}" type="sibTrans" cxnId="{7A58A8D6-BFAB-4C3B-8B64-066F413A3B1C}">
      <dgm:prSet/>
      <dgm:spPr/>
      <dgm:t>
        <a:bodyPr/>
        <a:lstStyle/>
        <a:p>
          <a:endParaRPr lang="en-US"/>
        </a:p>
      </dgm:t>
    </dgm:pt>
    <dgm:pt modelId="{185D0BA4-3AC4-47FF-832A-3233A64BDB11}">
      <dgm:prSet phldrT="[Text]"/>
      <dgm:spPr/>
      <dgm:t>
        <a:bodyPr/>
        <a:lstStyle/>
        <a:p>
          <a:r>
            <a:rPr lang="en-US" dirty="0" smtClean="0">
              <a:solidFill>
                <a:schemeClr val="accent1">
                  <a:lumMod val="50000"/>
                </a:schemeClr>
              </a:solidFill>
              <a:latin typeface="Century Gothic" panose="020B0502020202020204" pitchFamily="34" charset="0"/>
            </a:rPr>
            <a:t>Buy American</a:t>
          </a:r>
          <a:endParaRPr lang="en-US" dirty="0">
            <a:solidFill>
              <a:schemeClr val="accent1">
                <a:lumMod val="50000"/>
              </a:schemeClr>
            </a:solidFill>
            <a:latin typeface="Century Gothic" panose="020B0502020202020204" pitchFamily="34" charset="0"/>
          </a:endParaRPr>
        </a:p>
      </dgm:t>
    </dgm:pt>
    <dgm:pt modelId="{CDF891BA-84BE-4664-A26B-1D77C2528A27}" type="parTrans" cxnId="{489328B2-02F1-43AD-84B0-A2C972F85E56}">
      <dgm:prSet/>
      <dgm:spPr/>
      <dgm:t>
        <a:bodyPr/>
        <a:lstStyle/>
        <a:p>
          <a:endParaRPr lang="en-US"/>
        </a:p>
      </dgm:t>
    </dgm:pt>
    <dgm:pt modelId="{F0C72D3B-AEB2-467A-B47C-6D21E0E7141C}" type="sibTrans" cxnId="{489328B2-02F1-43AD-84B0-A2C972F85E56}">
      <dgm:prSet/>
      <dgm:spPr/>
      <dgm:t>
        <a:bodyPr/>
        <a:lstStyle/>
        <a:p>
          <a:endParaRPr lang="en-US"/>
        </a:p>
      </dgm:t>
    </dgm:pt>
    <dgm:pt modelId="{F1409815-A78E-40A8-86C6-0A1100F0B567}">
      <dgm:prSet phldrT="[Text]"/>
      <dgm:spPr/>
      <dgm:t>
        <a:bodyPr/>
        <a:lstStyle/>
        <a:p>
          <a:r>
            <a:rPr lang="en-US" dirty="0" smtClean="0">
              <a:solidFill>
                <a:schemeClr val="accent1">
                  <a:lumMod val="50000"/>
                </a:schemeClr>
              </a:solidFill>
              <a:latin typeface="Century Gothic" panose="020B0502020202020204" pitchFamily="34" charset="0"/>
            </a:rPr>
            <a:t>Labor</a:t>
          </a:r>
          <a:endParaRPr lang="en-US" dirty="0">
            <a:solidFill>
              <a:schemeClr val="accent1">
                <a:lumMod val="50000"/>
              </a:schemeClr>
            </a:solidFill>
            <a:latin typeface="Century Gothic" panose="020B0502020202020204" pitchFamily="34" charset="0"/>
          </a:endParaRPr>
        </a:p>
      </dgm:t>
    </dgm:pt>
    <dgm:pt modelId="{24941F85-7256-4085-99F4-27D9F9596342}" type="parTrans" cxnId="{C6B0A78D-3866-47D0-92E9-AE200DB511B5}">
      <dgm:prSet/>
      <dgm:spPr/>
      <dgm:t>
        <a:bodyPr/>
        <a:lstStyle/>
        <a:p>
          <a:endParaRPr lang="en-US"/>
        </a:p>
      </dgm:t>
    </dgm:pt>
    <dgm:pt modelId="{CEAA0347-CF64-47A5-AA75-025A90EB4EBA}" type="sibTrans" cxnId="{C6B0A78D-3866-47D0-92E9-AE200DB511B5}">
      <dgm:prSet/>
      <dgm:spPr/>
      <dgm:t>
        <a:bodyPr/>
        <a:lstStyle/>
        <a:p>
          <a:endParaRPr lang="en-US"/>
        </a:p>
      </dgm:t>
    </dgm:pt>
    <dgm:pt modelId="{399FB281-B083-4004-945B-91188082BDAF}">
      <dgm:prSet phldrT="[Text]"/>
      <dgm:spPr/>
      <dgm:t>
        <a:bodyPr/>
        <a:lstStyle/>
        <a:p>
          <a:r>
            <a:rPr lang="en-US" dirty="0" smtClean="0">
              <a:solidFill>
                <a:schemeClr val="accent1">
                  <a:lumMod val="50000"/>
                </a:schemeClr>
              </a:solidFill>
              <a:latin typeface="Century Gothic" panose="020B0502020202020204" pitchFamily="34" charset="0"/>
            </a:rPr>
            <a:t>Boeing vs. Bombardier</a:t>
          </a:r>
          <a:endParaRPr lang="en-US" dirty="0">
            <a:solidFill>
              <a:schemeClr val="accent1">
                <a:lumMod val="50000"/>
              </a:schemeClr>
            </a:solidFill>
            <a:latin typeface="Century Gothic" panose="020B0502020202020204" pitchFamily="34" charset="0"/>
          </a:endParaRPr>
        </a:p>
      </dgm:t>
    </dgm:pt>
    <dgm:pt modelId="{946DA131-1C7B-486F-8394-8AB9A2E32DE1}" type="parTrans" cxnId="{A9C17A3E-11E7-4206-AEA7-ACD9D766BD41}">
      <dgm:prSet/>
      <dgm:spPr/>
      <dgm:t>
        <a:bodyPr/>
        <a:lstStyle/>
        <a:p>
          <a:endParaRPr lang="en-US"/>
        </a:p>
      </dgm:t>
    </dgm:pt>
    <dgm:pt modelId="{FF3EC24D-2688-46B4-924B-472D92B5E3FE}" type="sibTrans" cxnId="{A9C17A3E-11E7-4206-AEA7-ACD9D766BD41}">
      <dgm:prSet/>
      <dgm:spPr/>
      <dgm:t>
        <a:bodyPr/>
        <a:lstStyle/>
        <a:p>
          <a:endParaRPr lang="en-US"/>
        </a:p>
      </dgm:t>
    </dgm:pt>
    <dgm:pt modelId="{59CA440E-AFC4-4CDF-8E90-E111EE2F54C3}" type="pres">
      <dgm:prSet presAssocID="{206B5A20-9D1E-40A1-8E3A-5002B0956E21}" presName="Name0" presStyleCnt="0">
        <dgm:presLayoutVars>
          <dgm:dir/>
          <dgm:animLvl val="lvl"/>
          <dgm:resizeHandles val="exact"/>
        </dgm:presLayoutVars>
      </dgm:prSet>
      <dgm:spPr/>
      <dgm:t>
        <a:bodyPr/>
        <a:lstStyle/>
        <a:p>
          <a:endParaRPr lang="en-US"/>
        </a:p>
      </dgm:t>
    </dgm:pt>
    <dgm:pt modelId="{53737A9E-9AE1-4E95-8E33-BDA11F8A5D08}" type="pres">
      <dgm:prSet presAssocID="{52A94B35-4B6D-4884-AFD8-54C08B8EC2B0}" presName="linNode" presStyleCnt="0"/>
      <dgm:spPr/>
    </dgm:pt>
    <dgm:pt modelId="{A3425000-F971-42F2-AF6C-0E5DEC566552}" type="pres">
      <dgm:prSet presAssocID="{52A94B35-4B6D-4884-AFD8-54C08B8EC2B0}" presName="parentText" presStyleLbl="node1" presStyleIdx="0" presStyleCnt="3" custScaleY="65739">
        <dgm:presLayoutVars>
          <dgm:chMax val="1"/>
          <dgm:bulletEnabled val="1"/>
        </dgm:presLayoutVars>
      </dgm:prSet>
      <dgm:spPr/>
      <dgm:t>
        <a:bodyPr/>
        <a:lstStyle/>
        <a:p>
          <a:endParaRPr lang="en-US"/>
        </a:p>
      </dgm:t>
    </dgm:pt>
    <dgm:pt modelId="{BE50817C-7191-439C-9BC0-E2DDE304FA61}" type="pres">
      <dgm:prSet presAssocID="{52A94B35-4B6D-4884-AFD8-54C08B8EC2B0}" presName="descendantText" presStyleLbl="alignAccFollowNode1" presStyleIdx="0" presStyleCnt="3">
        <dgm:presLayoutVars>
          <dgm:bulletEnabled val="1"/>
        </dgm:presLayoutVars>
      </dgm:prSet>
      <dgm:spPr/>
      <dgm:t>
        <a:bodyPr/>
        <a:lstStyle/>
        <a:p>
          <a:endParaRPr lang="en-US"/>
        </a:p>
      </dgm:t>
    </dgm:pt>
    <dgm:pt modelId="{3097B580-1CF0-4570-B9D4-30CAEBFF63BD}" type="pres">
      <dgm:prSet presAssocID="{ACA9F9EC-19B9-428E-B8B4-41524B7E57FE}" presName="sp" presStyleCnt="0"/>
      <dgm:spPr/>
    </dgm:pt>
    <dgm:pt modelId="{AFB4F864-E102-4F21-9376-F6B0D543FA0C}" type="pres">
      <dgm:prSet presAssocID="{7DECD5BC-8EFD-4677-B590-18CABC27A43C}" presName="linNode" presStyleCnt="0"/>
      <dgm:spPr/>
    </dgm:pt>
    <dgm:pt modelId="{0F4A208A-D6A2-45E9-BB21-DA7A570D5F89}" type="pres">
      <dgm:prSet presAssocID="{7DECD5BC-8EFD-4677-B590-18CABC27A43C}" presName="parentText" presStyleLbl="node1" presStyleIdx="1" presStyleCnt="3" custScaleY="65739">
        <dgm:presLayoutVars>
          <dgm:chMax val="1"/>
          <dgm:bulletEnabled val="1"/>
        </dgm:presLayoutVars>
      </dgm:prSet>
      <dgm:spPr/>
      <dgm:t>
        <a:bodyPr/>
        <a:lstStyle/>
        <a:p>
          <a:endParaRPr lang="en-US"/>
        </a:p>
      </dgm:t>
    </dgm:pt>
    <dgm:pt modelId="{23ADDC03-7C65-4691-BCFD-0CBD42605768}" type="pres">
      <dgm:prSet presAssocID="{7DECD5BC-8EFD-4677-B590-18CABC27A43C}" presName="descendantText" presStyleLbl="alignAccFollowNode1" presStyleIdx="1" presStyleCnt="3" custScaleY="74221">
        <dgm:presLayoutVars>
          <dgm:bulletEnabled val="1"/>
        </dgm:presLayoutVars>
      </dgm:prSet>
      <dgm:spPr/>
      <dgm:t>
        <a:bodyPr/>
        <a:lstStyle/>
        <a:p>
          <a:endParaRPr lang="en-US"/>
        </a:p>
      </dgm:t>
    </dgm:pt>
    <dgm:pt modelId="{C98D8752-A183-41A9-8C12-91729D55EAB9}" type="pres">
      <dgm:prSet presAssocID="{9D5FF235-8D18-44E7-8B25-DC3973464CEF}" presName="sp" presStyleCnt="0"/>
      <dgm:spPr/>
    </dgm:pt>
    <dgm:pt modelId="{09FC23B6-FD10-41E0-8F5D-1675D920C387}" type="pres">
      <dgm:prSet presAssocID="{2FE516E4-4906-4F84-ABC7-D2F5923EAAC8}" presName="linNode" presStyleCnt="0"/>
      <dgm:spPr/>
    </dgm:pt>
    <dgm:pt modelId="{A47ED8B1-EE83-4334-AD86-B4375B2A7A3E}" type="pres">
      <dgm:prSet presAssocID="{2FE516E4-4906-4F84-ABC7-D2F5923EAAC8}" presName="parentText" presStyleLbl="node1" presStyleIdx="2" presStyleCnt="3" custScaleY="65739">
        <dgm:presLayoutVars>
          <dgm:chMax val="1"/>
          <dgm:bulletEnabled val="1"/>
        </dgm:presLayoutVars>
      </dgm:prSet>
      <dgm:spPr/>
      <dgm:t>
        <a:bodyPr/>
        <a:lstStyle/>
        <a:p>
          <a:endParaRPr lang="en-US"/>
        </a:p>
      </dgm:t>
    </dgm:pt>
    <dgm:pt modelId="{909A58F9-8BB4-44FB-8751-F93E473B0D50}" type="pres">
      <dgm:prSet presAssocID="{2FE516E4-4906-4F84-ABC7-D2F5923EAAC8}" presName="descendantText" presStyleLbl="alignAccFollowNode1" presStyleIdx="2" presStyleCnt="3" custScaleY="76449" custLinFactNeighborY="0">
        <dgm:presLayoutVars>
          <dgm:bulletEnabled val="1"/>
        </dgm:presLayoutVars>
      </dgm:prSet>
      <dgm:spPr/>
      <dgm:t>
        <a:bodyPr/>
        <a:lstStyle/>
        <a:p>
          <a:endParaRPr lang="en-US"/>
        </a:p>
      </dgm:t>
    </dgm:pt>
  </dgm:ptLst>
  <dgm:cxnLst>
    <dgm:cxn modelId="{944A4D8C-BF98-4917-BB5E-2FCD9A597758}" type="presOf" srcId="{7DECD5BC-8EFD-4677-B590-18CABC27A43C}" destId="{0F4A208A-D6A2-45E9-BB21-DA7A570D5F89}" srcOrd="0" destOrd="0" presId="urn:microsoft.com/office/officeart/2005/8/layout/vList5"/>
    <dgm:cxn modelId="{C6B0A78D-3866-47D0-92E9-AE200DB511B5}" srcId="{7DECD5BC-8EFD-4677-B590-18CABC27A43C}" destId="{F1409815-A78E-40A8-86C6-0A1100F0B567}" srcOrd="2" destOrd="0" parTransId="{24941F85-7256-4085-99F4-27D9F9596342}" sibTransId="{CEAA0347-CF64-47A5-AA75-025A90EB4EBA}"/>
    <dgm:cxn modelId="{C24C9557-3BEE-467A-AFF0-D31830360968}" type="presOf" srcId="{12789EC5-645E-442F-AB51-0CDFEE56251E}" destId="{23ADDC03-7C65-4691-BCFD-0CBD42605768}" srcOrd="0" destOrd="1" presId="urn:microsoft.com/office/officeart/2005/8/layout/vList5"/>
    <dgm:cxn modelId="{EC2E7053-DD64-4F3A-BAB0-095B1184F2D3}" srcId="{52A94B35-4B6D-4884-AFD8-54C08B8EC2B0}" destId="{9665A78F-DD7E-4602-AC43-71D8A3E70D9E}" srcOrd="2" destOrd="0" parTransId="{5ABCFC87-6BB5-4C82-88BF-C621841AFC26}" sibTransId="{4DE4552E-28FD-4A31-A8F9-8A749AB2240C}"/>
    <dgm:cxn modelId="{12E6E31C-E376-4AE8-812F-01A9D92F04B3}" srcId="{206B5A20-9D1E-40A1-8E3A-5002B0956E21}" destId="{52A94B35-4B6D-4884-AFD8-54C08B8EC2B0}" srcOrd="0" destOrd="0" parTransId="{0A495C81-410B-4208-9BBA-9647411FB8A5}" sibTransId="{ACA9F9EC-19B9-428E-B8B4-41524B7E57FE}"/>
    <dgm:cxn modelId="{D047D55E-6D6B-45ED-BEA2-3BA92ED6F422}" type="presOf" srcId="{8957A616-DF50-4BBA-99E3-EFCA55E9EB37}" destId="{909A58F9-8BB4-44FB-8751-F93E473B0D50}" srcOrd="0" destOrd="0" presId="urn:microsoft.com/office/officeart/2005/8/layout/vList5"/>
    <dgm:cxn modelId="{8E4C352C-C2B4-4039-8BF7-C2487505994A}" srcId="{206B5A20-9D1E-40A1-8E3A-5002B0956E21}" destId="{2FE516E4-4906-4F84-ABC7-D2F5923EAAC8}" srcOrd="2" destOrd="0" parTransId="{D711EBAF-67A5-4631-BA0B-A46BF66D0D60}" sibTransId="{C3820262-4402-4424-A804-EFDA9D936644}"/>
    <dgm:cxn modelId="{099D731C-BE0B-4C0F-AEFA-120891FA0EE8}" type="presOf" srcId="{185D0BA4-3AC4-47FF-832A-3233A64BDB11}" destId="{BE50817C-7191-439C-9BC0-E2DDE304FA61}" srcOrd="0" destOrd="3" presId="urn:microsoft.com/office/officeart/2005/8/layout/vList5"/>
    <dgm:cxn modelId="{A9C17A3E-11E7-4206-AEA7-ACD9D766BD41}" srcId="{52A94B35-4B6D-4884-AFD8-54C08B8EC2B0}" destId="{399FB281-B083-4004-945B-91188082BDAF}" srcOrd="4" destOrd="0" parTransId="{946DA131-1C7B-486F-8394-8AB9A2E32DE1}" sibTransId="{FF3EC24D-2688-46B4-924B-472D92B5E3FE}"/>
    <dgm:cxn modelId="{F8ACC0E8-4843-4B3B-A794-9BD25A099C04}" type="presOf" srcId="{F1409815-A78E-40A8-86C6-0A1100F0B567}" destId="{23ADDC03-7C65-4691-BCFD-0CBD42605768}" srcOrd="0" destOrd="2" presId="urn:microsoft.com/office/officeart/2005/8/layout/vList5"/>
    <dgm:cxn modelId="{FA83BC92-C8C8-4226-97C0-69D3EBDFC976}" type="presOf" srcId="{4C2B2CC0-A84C-41D3-8108-02A565F44BFE}" destId="{23ADDC03-7C65-4691-BCFD-0CBD42605768}" srcOrd="0" destOrd="0" presId="urn:microsoft.com/office/officeart/2005/8/layout/vList5"/>
    <dgm:cxn modelId="{0F0D0B69-9174-48B9-A850-047C98EE5FCD}" type="presOf" srcId="{9665A78F-DD7E-4602-AC43-71D8A3E70D9E}" destId="{BE50817C-7191-439C-9BC0-E2DDE304FA61}" srcOrd="0" destOrd="2" presId="urn:microsoft.com/office/officeart/2005/8/layout/vList5"/>
    <dgm:cxn modelId="{48BDED89-B5CA-4321-BB23-F5866156DC7E}" type="presOf" srcId="{399FB281-B083-4004-945B-91188082BDAF}" destId="{BE50817C-7191-439C-9BC0-E2DDE304FA61}" srcOrd="0" destOrd="4" presId="urn:microsoft.com/office/officeart/2005/8/layout/vList5"/>
    <dgm:cxn modelId="{3381432B-845C-41CE-877A-2FBF4F49B655}" type="presOf" srcId="{E3598D18-C2CE-46B4-BE82-FE04A1A3415D}" destId="{BE50817C-7191-439C-9BC0-E2DDE304FA61}" srcOrd="0" destOrd="0" presId="urn:microsoft.com/office/officeart/2005/8/layout/vList5"/>
    <dgm:cxn modelId="{A9C9E754-D7C3-434E-A618-1573218ED1C9}" type="presOf" srcId="{2FE516E4-4906-4F84-ABC7-D2F5923EAAC8}" destId="{A47ED8B1-EE83-4334-AD86-B4375B2A7A3E}" srcOrd="0" destOrd="0" presId="urn:microsoft.com/office/officeart/2005/8/layout/vList5"/>
    <dgm:cxn modelId="{584D4E67-A8EE-49EC-B165-1C6CFBBCE96E}" type="presOf" srcId="{206B5A20-9D1E-40A1-8E3A-5002B0956E21}" destId="{59CA440E-AFC4-4CDF-8E90-E111EE2F54C3}" srcOrd="0" destOrd="0" presId="urn:microsoft.com/office/officeart/2005/8/layout/vList5"/>
    <dgm:cxn modelId="{489328B2-02F1-43AD-84B0-A2C972F85E56}" srcId="{52A94B35-4B6D-4884-AFD8-54C08B8EC2B0}" destId="{185D0BA4-3AC4-47FF-832A-3233A64BDB11}" srcOrd="3" destOrd="0" parTransId="{CDF891BA-84BE-4664-A26B-1D77C2528A27}" sibTransId="{F0C72D3B-AEB2-467A-B47C-6D21E0E7141C}"/>
    <dgm:cxn modelId="{2E8E9BDE-B94F-46A4-B298-CC70F7B56C6E}" srcId="{7DECD5BC-8EFD-4677-B590-18CABC27A43C}" destId="{4C2B2CC0-A84C-41D3-8108-02A565F44BFE}" srcOrd="0" destOrd="0" parTransId="{C53DEC65-12ED-4A6A-A7B4-C44E900A3032}" sibTransId="{8827ED8B-9862-4B99-BF82-3F3253E20999}"/>
    <dgm:cxn modelId="{EF7399EE-F38B-408B-9A49-E691F25FA72B}" srcId="{2FE516E4-4906-4F84-ABC7-D2F5923EAAC8}" destId="{8957A616-DF50-4BBA-99E3-EFCA55E9EB37}" srcOrd="0" destOrd="0" parTransId="{FDAFB5BB-596A-41A4-9486-A22F217B1131}" sibTransId="{A2621B78-2C95-4B2E-8F12-D9223C180F5F}"/>
    <dgm:cxn modelId="{7A58A8D6-BFAB-4C3B-8B64-066F413A3B1C}" srcId="{52A94B35-4B6D-4884-AFD8-54C08B8EC2B0}" destId="{2C096AD2-B294-4852-84EE-F85227973DD4}" srcOrd="1" destOrd="0" parTransId="{EC9D817D-A602-4B08-8CF9-0C7C79DA4E79}" sibTransId="{FFA34458-580E-41F3-BE70-05B33285191F}"/>
    <dgm:cxn modelId="{5D760764-91D1-4EB9-B1CA-EF2D5D03DC54}" srcId="{52A94B35-4B6D-4884-AFD8-54C08B8EC2B0}" destId="{E3598D18-C2CE-46B4-BE82-FE04A1A3415D}" srcOrd="0" destOrd="0" parTransId="{BAC5524A-646D-430B-A433-C901553FD34B}" sibTransId="{F490AC2D-AE20-4AE9-8718-1074695DBD1C}"/>
    <dgm:cxn modelId="{E40DD06E-D7FB-4345-B675-08F2D89626BA}" type="presOf" srcId="{52A94B35-4B6D-4884-AFD8-54C08B8EC2B0}" destId="{A3425000-F971-42F2-AF6C-0E5DEC566552}" srcOrd="0" destOrd="0" presId="urn:microsoft.com/office/officeart/2005/8/layout/vList5"/>
    <dgm:cxn modelId="{7CC6B8A9-FBA1-43BF-B204-91FEFCECFC77}" srcId="{206B5A20-9D1E-40A1-8E3A-5002B0956E21}" destId="{7DECD5BC-8EFD-4677-B590-18CABC27A43C}" srcOrd="1" destOrd="0" parTransId="{58EF20F8-FB95-475D-8AF0-A4F578F10604}" sibTransId="{9D5FF235-8D18-44E7-8B25-DC3973464CEF}"/>
    <dgm:cxn modelId="{8BA79C97-5C1F-46FD-BF6A-D9FC521BB9E3}" type="presOf" srcId="{2C096AD2-B294-4852-84EE-F85227973DD4}" destId="{BE50817C-7191-439C-9BC0-E2DDE304FA61}" srcOrd="0" destOrd="1" presId="urn:microsoft.com/office/officeart/2005/8/layout/vList5"/>
    <dgm:cxn modelId="{36A7CE2E-5686-4BAA-9BCD-241368D97130}" srcId="{7DECD5BC-8EFD-4677-B590-18CABC27A43C}" destId="{12789EC5-645E-442F-AB51-0CDFEE56251E}" srcOrd="1" destOrd="0" parTransId="{5A736817-9C6D-4ABA-8007-2A1B74E99262}" sibTransId="{52D669D0-11FF-446B-8B63-9AC06CC92947}"/>
    <dgm:cxn modelId="{D50FDCE7-FB84-412C-B6DE-1C466872E119}" type="presParOf" srcId="{59CA440E-AFC4-4CDF-8E90-E111EE2F54C3}" destId="{53737A9E-9AE1-4E95-8E33-BDA11F8A5D08}" srcOrd="0" destOrd="0" presId="urn:microsoft.com/office/officeart/2005/8/layout/vList5"/>
    <dgm:cxn modelId="{53674DE8-468D-4D10-A777-CBBD77DB813E}" type="presParOf" srcId="{53737A9E-9AE1-4E95-8E33-BDA11F8A5D08}" destId="{A3425000-F971-42F2-AF6C-0E5DEC566552}" srcOrd="0" destOrd="0" presId="urn:microsoft.com/office/officeart/2005/8/layout/vList5"/>
    <dgm:cxn modelId="{DE620A6B-5BAD-4195-9264-84604AC58C16}" type="presParOf" srcId="{53737A9E-9AE1-4E95-8E33-BDA11F8A5D08}" destId="{BE50817C-7191-439C-9BC0-E2DDE304FA61}" srcOrd="1" destOrd="0" presId="urn:microsoft.com/office/officeart/2005/8/layout/vList5"/>
    <dgm:cxn modelId="{B151D4F8-B9E3-4933-827B-2EA9C96E65FD}" type="presParOf" srcId="{59CA440E-AFC4-4CDF-8E90-E111EE2F54C3}" destId="{3097B580-1CF0-4570-B9D4-30CAEBFF63BD}" srcOrd="1" destOrd="0" presId="urn:microsoft.com/office/officeart/2005/8/layout/vList5"/>
    <dgm:cxn modelId="{7FB2FDDB-5BD8-44B9-95FC-7C34BE831E47}" type="presParOf" srcId="{59CA440E-AFC4-4CDF-8E90-E111EE2F54C3}" destId="{AFB4F864-E102-4F21-9376-F6B0D543FA0C}" srcOrd="2" destOrd="0" presId="urn:microsoft.com/office/officeart/2005/8/layout/vList5"/>
    <dgm:cxn modelId="{285B2906-1AA1-41E5-AFC3-C933746F5690}" type="presParOf" srcId="{AFB4F864-E102-4F21-9376-F6B0D543FA0C}" destId="{0F4A208A-D6A2-45E9-BB21-DA7A570D5F89}" srcOrd="0" destOrd="0" presId="urn:microsoft.com/office/officeart/2005/8/layout/vList5"/>
    <dgm:cxn modelId="{46BA5F43-AC41-447E-9C56-E0BB7021D5F6}" type="presParOf" srcId="{AFB4F864-E102-4F21-9376-F6B0D543FA0C}" destId="{23ADDC03-7C65-4691-BCFD-0CBD42605768}" srcOrd="1" destOrd="0" presId="urn:microsoft.com/office/officeart/2005/8/layout/vList5"/>
    <dgm:cxn modelId="{5B5E4A45-8203-421D-A04D-8CBF2595D5CD}" type="presParOf" srcId="{59CA440E-AFC4-4CDF-8E90-E111EE2F54C3}" destId="{C98D8752-A183-41A9-8C12-91729D55EAB9}" srcOrd="3" destOrd="0" presId="urn:microsoft.com/office/officeart/2005/8/layout/vList5"/>
    <dgm:cxn modelId="{25A2EA9D-5D14-4928-83D9-84313425C429}" type="presParOf" srcId="{59CA440E-AFC4-4CDF-8E90-E111EE2F54C3}" destId="{09FC23B6-FD10-41E0-8F5D-1675D920C387}" srcOrd="4" destOrd="0" presId="urn:microsoft.com/office/officeart/2005/8/layout/vList5"/>
    <dgm:cxn modelId="{E87F0C16-BB41-4EFF-A2A4-2188CE0898C3}" type="presParOf" srcId="{09FC23B6-FD10-41E0-8F5D-1675D920C387}" destId="{A47ED8B1-EE83-4334-AD86-B4375B2A7A3E}" srcOrd="0" destOrd="0" presId="urn:microsoft.com/office/officeart/2005/8/layout/vList5"/>
    <dgm:cxn modelId="{EA138831-239E-43A7-975B-66B78B407517}" type="presParOf" srcId="{09FC23B6-FD10-41E0-8F5D-1675D920C387}" destId="{909A58F9-8BB4-44FB-8751-F93E473B0D5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F636B6-4E48-427F-B8C1-489C17AFBD66}"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90F25CCF-E0B4-42F4-9CCB-9B9BEE0DF62F}">
      <dgm:prSet phldrT="[Text]"/>
      <dgm:spPr>
        <a:solidFill>
          <a:srgbClr val="002060"/>
        </a:solidFill>
      </dgm:spPr>
      <dgm:t>
        <a:bodyPr/>
        <a:lstStyle/>
        <a:p>
          <a:r>
            <a:rPr lang="en-US" b="1" dirty="0" smtClean="0">
              <a:solidFill>
                <a:schemeClr val="bg1"/>
              </a:solidFill>
              <a:latin typeface="Century Gothic" panose="020B0502020202020204" pitchFamily="34" charset="0"/>
            </a:rPr>
            <a:t>Convince </a:t>
          </a:r>
          <a:r>
            <a:rPr lang="en-US" b="1" dirty="0" err="1" smtClean="0">
              <a:solidFill>
                <a:schemeClr val="bg1"/>
              </a:solidFill>
              <a:latin typeface="Century Gothic" panose="020B0502020202020204" pitchFamily="34" charset="0"/>
            </a:rPr>
            <a:t>GoC</a:t>
          </a:r>
          <a:r>
            <a:rPr lang="en-US" b="1" dirty="0" smtClean="0">
              <a:solidFill>
                <a:schemeClr val="bg1"/>
              </a:solidFill>
              <a:latin typeface="Century Gothic" panose="020B0502020202020204" pitchFamily="34" charset="0"/>
            </a:rPr>
            <a:t> to keep market open</a:t>
          </a:r>
          <a:endParaRPr lang="en-US" b="1" dirty="0">
            <a:solidFill>
              <a:schemeClr val="bg1"/>
            </a:solidFill>
            <a:latin typeface="Century Gothic" panose="020B0502020202020204" pitchFamily="34" charset="0"/>
          </a:endParaRPr>
        </a:p>
      </dgm:t>
    </dgm:pt>
    <dgm:pt modelId="{89B0425A-C180-4EAE-9AC0-72C632DB50DB}" type="parTrans" cxnId="{B756EDC5-6356-43FB-9F8C-D333F9C87919}">
      <dgm:prSet/>
      <dgm:spPr/>
      <dgm:t>
        <a:bodyPr/>
        <a:lstStyle/>
        <a:p>
          <a:endParaRPr lang="en-US"/>
        </a:p>
      </dgm:t>
    </dgm:pt>
    <dgm:pt modelId="{E42B563C-A11A-4CEC-ABAF-C53E353CCC8F}" type="sibTrans" cxnId="{B756EDC5-6356-43FB-9F8C-D333F9C87919}">
      <dgm:prSet/>
      <dgm:spPr/>
      <dgm:t>
        <a:bodyPr/>
        <a:lstStyle/>
        <a:p>
          <a:endParaRPr lang="en-US"/>
        </a:p>
      </dgm:t>
    </dgm:pt>
    <dgm:pt modelId="{EF8FA578-2306-4393-81F5-88629A50F88F}">
      <dgm:prSet phldrT="[Text]" custT="1"/>
      <dgm:spPr/>
      <dgm:t>
        <a:bodyPr/>
        <a:lstStyle/>
        <a:p>
          <a:r>
            <a:rPr lang="en-US" sz="1800" dirty="0" smtClean="0">
              <a:latin typeface="Century Gothic" panose="020B0502020202020204" pitchFamily="34" charset="0"/>
            </a:rPr>
            <a:t>U.S.-China Comprehensive Economic Dialogue</a:t>
          </a:r>
          <a:endParaRPr lang="en-US" sz="1800" dirty="0">
            <a:latin typeface="Century Gothic" panose="020B0502020202020204" pitchFamily="34" charset="0"/>
          </a:endParaRPr>
        </a:p>
      </dgm:t>
    </dgm:pt>
    <dgm:pt modelId="{132AE21B-CE01-4A60-A6DE-A87AF0481F8C}" type="parTrans" cxnId="{338D7495-97F2-46DD-9AD1-EE9AB2E6AB5D}">
      <dgm:prSet/>
      <dgm:spPr/>
      <dgm:t>
        <a:bodyPr/>
        <a:lstStyle/>
        <a:p>
          <a:endParaRPr lang="en-US"/>
        </a:p>
      </dgm:t>
    </dgm:pt>
    <dgm:pt modelId="{C3CA3684-A028-4486-BE08-84301FA626BC}" type="sibTrans" cxnId="{338D7495-97F2-46DD-9AD1-EE9AB2E6AB5D}">
      <dgm:prSet/>
      <dgm:spPr/>
      <dgm:t>
        <a:bodyPr/>
        <a:lstStyle/>
        <a:p>
          <a:endParaRPr lang="en-US"/>
        </a:p>
      </dgm:t>
    </dgm:pt>
    <dgm:pt modelId="{D2552CCE-8EF6-42D0-AD44-33E0F32F75A2}">
      <dgm:prSet phldrT="[Text]" custT="1"/>
      <dgm:spPr/>
      <dgm:t>
        <a:bodyPr/>
        <a:lstStyle/>
        <a:p>
          <a:r>
            <a:rPr lang="en-US" sz="2800" dirty="0" smtClean="0"/>
            <a:t>Other Governments</a:t>
          </a:r>
          <a:endParaRPr lang="en-US" sz="2800" dirty="0"/>
        </a:p>
      </dgm:t>
    </dgm:pt>
    <dgm:pt modelId="{2701F14A-4B46-4ECD-B3B9-23F2E5B8756D}" type="parTrans" cxnId="{6AA1B3C1-B095-4D2B-AB0B-7115FD0D4D92}">
      <dgm:prSet/>
      <dgm:spPr/>
      <dgm:t>
        <a:bodyPr/>
        <a:lstStyle/>
        <a:p>
          <a:endParaRPr lang="en-US"/>
        </a:p>
      </dgm:t>
    </dgm:pt>
    <dgm:pt modelId="{664CCB8B-B840-45E6-BAF0-96F08E3A7426}" type="sibTrans" cxnId="{6AA1B3C1-B095-4D2B-AB0B-7115FD0D4D92}">
      <dgm:prSet/>
      <dgm:spPr/>
      <dgm:t>
        <a:bodyPr/>
        <a:lstStyle/>
        <a:p>
          <a:endParaRPr lang="en-US"/>
        </a:p>
      </dgm:t>
    </dgm:pt>
    <dgm:pt modelId="{A38930D5-B5B0-4C9B-B4C5-EB793692871F}">
      <dgm:prSet phldrT="[Text]" custT="1"/>
      <dgm:spPr/>
      <dgm:t>
        <a:bodyPr/>
        <a:lstStyle/>
        <a:p>
          <a:r>
            <a:rPr lang="en-US" sz="2400" dirty="0" smtClean="0">
              <a:latin typeface="Century Gothic" panose="020B0502020202020204" pitchFamily="34" charset="0"/>
            </a:rPr>
            <a:t>Direct Engagements</a:t>
          </a:r>
          <a:endParaRPr lang="en-US" sz="2400" dirty="0">
            <a:latin typeface="Century Gothic" panose="020B0502020202020204" pitchFamily="34" charset="0"/>
          </a:endParaRPr>
        </a:p>
      </dgm:t>
    </dgm:pt>
    <dgm:pt modelId="{DDB47326-F5D6-4F0C-B67E-C3B261D8D43E}" type="parTrans" cxnId="{2C74AC9F-A7E7-4154-A3E5-5BF5C8149B88}">
      <dgm:prSet/>
      <dgm:spPr/>
      <dgm:t>
        <a:bodyPr/>
        <a:lstStyle/>
        <a:p>
          <a:endParaRPr lang="en-US"/>
        </a:p>
      </dgm:t>
    </dgm:pt>
    <dgm:pt modelId="{4C607EF8-8A16-4237-8CC5-8432AD9F93F5}" type="sibTrans" cxnId="{2C74AC9F-A7E7-4154-A3E5-5BF5C8149B88}">
      <dgm:prSet/>
      <dgm:spPr/>
      <dgm:t>
        <a:bodyPr/>
        <a:lstStyle/>
        <a:p>
          <a:endParaRPr lang="en-US"/>
        </a:p>
      </dgm:t>
    </dgm:pt>
    <dgm:pt modelId="{54252CD8-53D6-4C50-B80E-CE5061C0A07F}">
      <dgm:prSet phldrT="[Text]"/>
      <dgm:spPr/>
      <dgm:t>
        <a:bodyPr/>
        <a:lstStyle/>
        <a:p>
          <a:r>
            <a:rPr lang="en-US" dirty="0" smtClean="0">
              <a:latin typeface="Century Gothic" panose="020B0502020202020204" pitchFamily="34" charset="0"/>
            </a:rPr>
            <a:t>Partner Associations in China</a:t>
          </a:r>
          <a:endParaRPr lang="en-US" dirty="0">
            <a:latin typeface="Century Gothic" panose="020B0502020202020204" pitchFamily="34" charset="0"/>
          </a:endParaRPr>
        </a:p>
      </dgm:t>
    </dgm:pt>
    <dgm:pt modelId="{54948F15-E308-4F8C-9C9E-A4BA228CA624}" type="parTrans" cxnId="{18B41AC2-6C1A-44DF-812A-8C392D6BC7AB}">
      <dgm:prSet/>
      <dgm:spPr/>
      <dgm:t>
        <a:bodyPr/>
        <a:lstStyle/>
        <a:p>
          <a:endParaRPr lang="en-US"/>
        </a:p>
      </dgm:t>
    </dgm:pt>
    <dgm:pt modelId="{F1A9B103-ACCC-4CD5-9890-C4D0E5B10F63}" type="sibTrans" cxnId="{18B41AC2-6C1A-44DF-812A-8C392D6BC7AB}">
      <dgm:prSet/>
      <dgm:spPr/>
      <dgm:t>
        <a:bodyPr/>
        <a:lstStyle/>
        <a:p>
          <a:endParaRPr lang="en-US"/>
        </a:p>
      </dgm:t>
    </dgm:pt>
    <dgm:pt modelId="{D2E2118E-9619-40B2-B4D5-4113CDB0DC65}" type="pres">
      <dgm:prSet presAssocID="{4FF636B6-4E48-427F-B8C1-489C17AFBD66}" presName="Name0" presStyleCnt="0">
        <dgm:presLayoutVars>
          <dgm:chMax val="1"/>
          <dgm:dir/>
          <dgm:animLvl val="ctr"/>
          <dgm:resizeHandles val="exact"/>
        </dgm:presLayoutVars>
      </dgm:prSet>
      <dgm:spPr/>
      <dgm:t>
        <a:bodyPr/>
        <a:lstStyle/>
        <a:p>
          <a:endParaRPr lang="en-US"/>
        </a:p>
      </dgm:t>
    </dgm:pt>
    <dgm:pt modelId="{DAC00434-171E-4FFF-AF27-A9BC1274D1C0}" type="pres">
      <dgm:prSet presAssocID="{90F25CCF-E0B4-42F4-9CCB-9B9BEE0DF62F}" presName="centerShape" presStyleLbl="node0" presStyleIdx="0" presStyleCnt="1" custScaleX="241810" custScaleY="141120"/>
      <dgm:spPr>
        <a:prstGeom prst="ellipse">
          <a:avLst/>
        </a:prstGeom>
      </dgm:spPr>
      <dgm:t>
        <a:bodyPr/>
        <a:lstStyle/>
        <a:p>
          <a:endParaRPr lang="en-US"/>
        </a:p>
      </dgm:t>
    </dgm:pt>
    <dgm:pt modelId="{E99BC2D9-2447-43B6-BBCB-2731B6DD26E6}" type="pres">
      <dgm:prSet presAssocID="{132AE21B-CE01-4A60-A6DE-A87AF0481F8C}" presName="parTrans" presStyleLbl="sibTrans2D1" presStyleIdx="0" presStyleCnt="4" custFlipVert="1"/>
      <dgm:spPr/>
      <dgm:t>
        <a:bodyPr/>
        <a:lstStyle/>
        <a:p>
          <a:endParaRPr lang="en-US"/>
        </a:p>
      </dgm:t>
    </dgm:pt>
    <dgm:pt modelId="{C43A557F-C5E1-4C3C-9717-F6EC1725E521}" type="pres">
      <dgm:prSet presAssocID="{132AE21B-CE01-4A60-A6DE-A87AF0481F8C}" presName="connectorText" presStyleLbl="sibTrans2D1" presStyleIdx="0" presStyleCnt="4"/>
      <dgm:spPr/>
      <dgm:t>
        <a:bodyPr/>
        <a:lstStyle/>
        <a:p>
          <a:endParaRPr lang="en-US"/>
        </a:p>
      </dgm:t>
    </dgm:pt>
    <dgm:pt modelId="{E9008433-19AA-4593-8733-3A22205D3DF6}" type="pres">
      <dgm:prSet presAssocID="{EF8FA578-2306-4393-81F5-88629A50F88F}" presName="node" presStyleLbl="node1" presStyleIdx="0" presStyleCnt="4" custScaleX="233155">
        <dgm:presLayoutVars>
          <dgm:bulletEnabled val="1"/>
        </dgm:presLayoutVars>
      </dgm:prSet>
      <dgm:spPr>
        <a:prstGeom prst="roundRect">
          <a:avLst/>
        </a:prstGeom>
      </dgm:spPr>
      <dgm:t>
        <a:bodyPr/>
        <a:lstStyle/>
        <a:p>
          <a:endParaRPr lang="en-US"/>
        </a:p>
      </dgm:t>
    </dgm:pt>
    <dgm:pt modelId="{A53EDBFB-3717-486D-B350-7804D5F6A047}" type="pres">
      <dgm:prSet presAssocID="{2701F14A-4B46-4ECD-B3B9-23F2E5B8756D}" presName="parTrans" presStyleLbl="sibTrans2D1" presStyleIdx="1" presStyleCnt="4" custFlipHor="1"/>
      <dgm:spPr/>
      <dgm:t>
        <a:bodyPr/>
        <a:lstStyle/>
        <a:p>
          <a:endParaRPr lang="en-US"/>
        </a:p>
      </dgm:t>
    </dgm:pt>
    <dgm:pt modelId="{4A95718A-80FC-49B0-BC44-B7383DD842A7}" type="pres">
      <dgm:prSet presAssocID="{2701F14A-4B46-4ECD-B3B9-23F2E5B8756D}" presName="connectorText" presStyleLbl="sibTrans2D1" presStyleIdx="1" presStyleCnt="4"/>
      <dgm:spPr/>
      <dgm:t>
        <a:bodyPr/>
        <a:lstStyle/>
        <a:p>
          <a:endParaRPr lang="en-US"/>
        </a:p>
      </dgm:t>
    </dgm:pt>
    <dgm:pt modelId="{39A4924D-72E9-4A04-BE92-5EE7725BAD38}" type="pres">
      <dgm:prSet presAssocID="{D2552CCE-8EF6-42D0-AD44-33E0F32F75A2}" presName="node" presStyleLbl="node1" presStyleIdx="1" presStyleCnt="4" custScaleX="233155" custRadScaleRad="215090" custRadScaleInc="-599">
        <dgm:presLayoutVars>
          <dgm:bulletEnabled val="1"/>
        </dgm:presLayoutVars>
      </dgm:prSet>
      <dgm:spPr>
        <a:prstGeom prst="roundRect">
          <a:avLst/>
        </a:prstGeom>
      </dgm:spPr>
      <dgm:t>
        <a:bodyPr/>
        <a:lstStyle/>
        <a:p>
          <a:endParaRPr lang="en-US"/>
        </a:p>
      </dgm:t>
    </dgm:pt>
    <dgm:pt modelId="{9FAE28C6-21BC-41FD-8CAE-A0ABEE104CA4}" type="pres">
      <dgm:prSet presAssocID="{DDB47326-F5D6-4F0C-B67E-C3B261D8D43E}" presName="parTrans" presStyleLbl="sibTrans2D1" presStyleIdx="2" presStyleCnt="4" custFlipVert="1"/>
      <dgm:spPr/>
      <dgm:t>
        <a:bodyPr/>
        <a:lstStyle/>
        <a:p>
          <a:endParaRPr lang="en-US"/>
        </a:p>
      </dgm:t>
    </dgm:pt>
    <dgm:pt modelId="{66F2D9A6-8C4C-47A0-B042-DB9BE5169B0E}" type="pres">
      <dgm:prSet presAssocID="{DDB47326-F5D6-4F0C-B67E-C3B261D8D43E}" presName="connectorText" presStyleLbl="sibTrans2D1" presStyleIdx="2" presStyleCnt="4"/>
      <dgm:spPr/>
      <dgm:t>
        <a:bodyPr/>
        <a:lstStyle/>
        <a:p>
          <a:endParaRPr lang="en-US"/>
        </a:p>
      </dgm:t>
    </dgm:pt>
    <dgm:pt modelId="{9D72F50F-59BC-4F5F-ACC1-24AB9E833A52}" type="pres">
      <dgm:prSet presAssocID="{A38930D5-B5B0-4C9B-B4C5-EB793692871F}" presName="node" presStyleLbl="node1" presStyleIdx="2" presStyleCnt="4" custScaleX="233155" custRadScaleRad="135859" custRadScaleInc="0">
        <dgm:presLayoutVars>
          <dgm:bulletEnabled val="1"/>
        </dgm:presLayoutVars>
      </dgm:prSet>
      <dgm:spPr>
        <a:prstGeom prst="roundRect">
          <a:avLst/>
        </a:prstGeom>
      </dgm:spPr>
      <dgm:t>
        <a:bodyPr/>
        <a:lstStyle/>
        <a:p>
          <a:endParaRPr lang="en-US"/>
        </a:p>
      </dgm:t>
    </dgm:pt>
    <dgm:pt modelId="{B5285F68-D942-4A08-ABD9-D6D23025725A}" type="pres">
      <dgm:prSet presAssocID="{54948F15-E308-4F8C-9C9E-A4BA228CA624}" presName="parTrans" presStyleLbl="sibTrans2D1" presStyleIdx="3" presStyleCnt="4" custFlipHor="1"/>
      <dgm:spPr/>
      <dgm:t>
        <a:bodyPr/>
        <a:lstStyle/>
        <a:p>
          <a:endParaRPr lang="en-US"/>
        </a:p>
      </dgm:t>
    </dgm:pt>
    <dgm:pt modelId="{170F0109-7171-489C-A18C-1230A83A71CB}" type="pres">
      <dgm:prSet presAssocID="{54948F15-E308-4F8C-9C9E-A4BA228CA624}" presName="connectorText" presStyleLbl="sibTrans2D1" presStyleIdx="3" presStyleCnt="4"/>
      <dgm:spPr/>
      <dgm:t>
        <a:bodyPr/>
        <a:lstStyle/>
        <a:p>
          <a:endParaRPr lang="en-US"/>
        </a:p>
      </dgm:t>
    </dgm:pt>
    <dgm:pt modelId="{12DDBBFA-DEF2-47BA-B829-01387D90A9F3}" type="pres">
      <dgm:prSet presAssocID="{54252CD8-53D6-4C50-B80E-CE5061C0A07F}" presName="node" presStyleLbl="node1" presStyleIdx="3" presStyleCnt="4" custScaleX="233155" custRadScaleRad="215124" custRadScaleInc="2330">
        <dgm:presLayoutVars>
          <dgm:bulletEnabled val="1"/>
        </dgm:presLayoutVars>
      </dgm:prSet>
      <dgm:spPr>
        <a:prstGeom prst="roundRect">
          <a:avLst/>
        </a:prstGeom>
      </dgm:spPr>
      <dgm:t>
        <a:bodyPr/>
        <a:lstStyle/>
        <a:p>
          <a:endParaRPr lang="en-US"/>
        </a:p>
      </dgm:t>
    </dgm:pt>
  </dgm:ptLst>
  <dgm:cxnLst>
    <dgm:cxn modelId="{D6F732DE-B622-4F48-8526-660D3061B146}" type="presOf" srcId="{132AE21B-CE01-4A60-A6DE-A87AF0481F8C}" destId="{E99BC2D9-2447-43B6-BBCB-2731B6DD26E6}" srcOrd="0" destOrd="0" presId="urn:microsoft.com/office/officeart/2005/8/layout/radial5"/>
    <dgm:cxn modelId="{0E305B66-F32C-40C4-8767-D68CFB246D2C}" type="presOf" srcId="{4FF636B6-4E48-427F-B8C1-489C17AFBD66}" destId="{D2E2118E-9619-40B2-B4D5-4113CDB0DC65}" srcOrd="0" destOrd="0" presId="urn:microsoft.com/office/officeart/2005/8/layout/radial5"/>
    <dgm:cxn modelId="{F8B20524-7AF5-4924-8E7B-08D88F3F0F8A}" type="presOf" srcId="{54948F15-E308-4F8C-9C9E-A4BA228CA624}" destId="{B5285F68-D942-4A08-ABD9-D6D23025725A}" srcOrd="0" destOrd="0" presId="urn:microsoft.com/office/officeart/2005/8/layout/radial5"/>
    <dgm:cxn modelId="{8010F4A5-B99C-4559-A189-C44D43A53A54}" type="presOf" srcId="{DDB47326-F5D6-4F0C-B67E-C3B261D8D43E}" destId="{66F2D9A6-8C4C-47A0-B042-DB9BE5169B0E}" srcOrd="1" destOrd="0" presId="urn:microsoft.com/office/officeart/2005/8/layout/radial5"/>
    <dgm:cxn modelId="{4403434B-1F88-4A64-BB61-CF381B813850}" type="presOf" srcId="{EF8FA578-2306-4393-81F5-88629A50F88F}" destId="{E9008433-19AA-4593-8733-3A22205D3DF6}" srcOrd="0" destOrd="0" presId="urn:microsoft.com/office/officeart/2005/8/layout/radial5"/>
    <dgm:cxn modelId="{2C74AC9F-A7E7-4154-A3E5-5BF5C8149B88}" srcId="{90F25CCF-E0B4-42F4-9CCB-9B9BEE0DF62F}" destId="{A38930D5-B5B0-4C9B-B4C5-EB793692871F}" srcOrd="2" destOrd="0" parTransId="{DDB47326-F5D6-4F0C-B67E-C3B261D8D43E}" sibTransId="{4C607EF8-8A16-4237-8CC5-8432AD9F93F5}"/>
    <dgm:cxn modelId="{3D631A48-616F-42F8-8BCD-7E7CC81111FA}" type="presOf" srcId="{2701F14A-4B46-4ECD-B3B9-23F2E5B8756D}" destId="{A53EDBFB-3717-486D-B350-7804D5F6A047}" srcOrd="0" destOrd="0" presId="urn:microsoft.com/office/officeart/2005/8/layout/radial5"/>
    <dgm:cxn modelId="{F8BDC481-7D1C-49A6-BA29-5150448426CD}" type="presOf" srcId="{DDB47326-F5D6-4F0C-B67E-C3B261D8D43E}" destId="{9FAE28C6-21BC-41FD-8CAE-A0ABEE104CA4}" srcOrd="0" destOrd="0" presId="urn:microsoft.com/office/officeart/2005/8/layout/radial5"/>
    <dgm:cxn modelId="{E09CC446-FEEF-4A4B-B639-6DC6B056E588}" type="presOf" srcId="{2701F14A-4B46-4ECD-B3B9-23F2E5B8756D}" destId="{4A95718A-80FC-49B0-BC44-B7383DD842A7}" srcOrd="1" destOrd="0" presId="urn:microsoft.com/office/officeart/2005/8/layout/radial5"/>
    <dgm:cxn modelId="{6AA1B3C1-B095-4D2B-AB0B-7115FD0D4D92}" srcId="{90F25CCF-E0B4-42F4-9CCB-9B9BEE0DF62F}" destId="{D2552CCE-8EF6-42D0-AD44-33E0F32F75A2}" srcOrd="1" destOrd="0" parTransId="{2701F14A-4B46-4ECD-B3B9-23F2E5B8756D}" sibTransId="{664CCB8B-B840-45E6-BAF0-96F08E3A7426}"/>
    <dgm:cxn modelId="{B756EDC5-6356-43FB-9F8C-D333F9C87919}" srcId="{4FF636B6-4E48-427F-B8C1-489C17AFBD66}" destId="{90F25CCF-E0B4-42F4-9CCB-9B9BEE0DF62F}" srcOrd="0" destOrd="0" parTransId="{89B0425A-C180-4EAE-9AC0-72C632DB50DB}" sibTransId="{E42B563C-A11A-4CEC-ABAF-C53E353CCC8F}"/>
    <dgm:cxn modelId="{18B41AC2-6C1A-44DF-812A-8C392D6BC7AB}" srcId="{90F25CCF-E0B4-42F4-9CCB-9B9BEE0DF62F}" destId="{54252CD8-53D6-4C50-B80E-CE5061C0A07F}" srcOrd="3" destOrd="0" parTransId="{54948F15-E308-4F8C-9C9E-A4BA228CA624}" sibTransId="{F1A9B103-ACCC-4CD5-9890-C4D0E5B10F63}"/>
    <dgm:cxn modelId="{338D7495-97F2-46DD-9AD1-EE9AB2E6AB5D}" srcId="{90F25CCF-E0B4-42F4-9CCB-9B9BEE0DF62F}" destId="{EF8FA578-2306-4393-81F5-88629A50F88F}" srcOrd="0" destOrd="0" parTransId="{132AE21B-CE01-4A60-A6DE-A87AF0481F8C}" sibTransId="{C3CA3684-A028-4486-BE08-84301FA626BC}"/>
    <dgm:cxn modelId="{56161C80-2280-4AF3-B682-079BF7A51732}" type="presOf" srcId="{90F25CCF-E0B4-42F4-9CCB-9B9BEE0DF62F}" destId="{DAC00434-171E-4FFF-AF27-A9BC1274D1C0}" srcOrd="0" destOrd="0" presId="urn:microsoft.com/office/officeart/2005/8/layout/radial5"/>
    <dgm:cxn modelId="{1110C396-422E-45B9-B1AA-66C187395352}" type="presOf" srcId="{132AE21B-CE01-4A60-A6DE-A87AF0481F8C}" destId="{C43A557F-C5E1-4C3C-9717-F6EC1725E521}" srcOrd="1" destOrd="0" presId="urn:microsoft.com/office/officeart/2005/8/layout/radial5"/>
    <dgm:cxn modelId="{06546521-82D6-4EB5-AC38-C85183BB8DD0}" type="presOf" srcId="{54948F15-E308-4F8C-9C9E-A4BA228CA624}" destId="{170F0109-7171-489C-A18C-1230A83A71CB}" srcOrd="1" destOrd="0" presId="urn:microsoft.com/office/officeart/2005/8/layout/radial5"/>
    <dgm:cxn modelId="{F3F33AE1-8C8D-4B4D-AC05-C36C03AB3A2E}" type="presOf" srcId="{D2552CCE-8EF6-42D0-AD44-33E0F32F75A2}" destId="{39A4924D-72E9-4A04-BE92-5EE7725BAD38}" srcOrd="0" destOrd="0" presId="urn:microsoft.com/office/officeart/2005/8/layout/radial5"/>
    <dgm:cxn modelId="{038858D4-291B-471D-AB80-2780582EE733}" type="presOf" srcId="{A38930D5-B5B0-4C9B-B4C5-EB793692871F}" destId="{9D72F50F-59BC-4F5F-ACC1-24AB9E833A52}" srcOrd="0" destOrd="0" presId="urn:microsoft.com/office/officeart/2005/8/layout/radial5"/>
    <dgm:cxn modelId="{DB1B692E-8A5A-4EE9-B3FA-8DE7A330B4D1}" type="presOf" srcId="{54252CD8-53D6-4C50-B80E-CE5061C0A07F}" destId="{12DDBBFA-DEF2-47BA-B829-01387D90A9F3}" srcOrd="0" destOrd="0" presId="urn:microsoft.com/office/officeart/2005/8/layout/radial5"/>
    <dgm:cxn modelId="{F75C534E-8456-4F4A-8ABF-4B153FFB1A4C}" type="presParOf" srcId="{D2E2118E-9619-40B2-B4D5-4113CDB0DC65}" destId="{DAC00434-171E-4FFF-AF27-A9BC1274D1C0}" srcOrd="0" destOrd="0" presId="urn:microsoft.com/office/officeart/2005/8/layout/radial5"/>
    <dgm:cxn modelId="{75F2FFD4-F85A-47F7-9608-C0964E08398E}" type="presParOf" srcId="{D2E2118E-9619-40B2-B4D5-4113CDB0DC65}" destId="{E99BC2D9-2447-43B6-BBCB-2731B6DD26E6}" srcOrd="1" destOrd="0" presId="urn:microsoft.com/office/officeart/2005/8/layout/radial5"/>
    <dgm:cxn modelId="{2064C72C-465F-4FC5-B039-14106A55D322}" type="presParOf" srcId="{E99BC2D9-2447-43B6-BBCB-2731B6DD26E6}" destId="{C43A557F-C5E1-4C3C-9717-F6EC1725E521}" srcOrd="0" destOrd="0" presId="urn:microsoft.com/office/officeart/2005/8/layout/radial5"/>
    <dgm:cxn modelId="{DD7EA39A-EB1B-4C0D-8123-669F42A35B96}" type="presParOf" srcId="{D2E2118E-9619-40B2-B4D5-4113CDB0DC65}" destId="{E9008433-19AA-4593-8733-3A22205D3DF6}" srcOrd="2" destOrd="0" presId="urn:microsoft.com/office/officeart/2005/8/layout/radial5"/>
    <dgm:cxn modelId="{A0245E03-BF7E-44AE-871B-6132973B65F5}" type="presParOf" srcId="{D2E2118E-9619-40B2-B4D5-4113CDB0DC65}" destId="{A53EDBFB-3717-486D-B350-7804D5F6A047}" srcOrd="3" destOrd="0" presId="urn:microsoft.com/office/officeart/2005/8/layout/radial5"/>
    <dgm:cxn modelId="{3A74D6F8-5233-4FF6-AD8D-CB3362884CEE}" type="presParOf" srcId="{A53EDBFB-3717-486D-B350-7804D5F6A047}" destId="{4A95718A-80FC-49B0-BC44-B7383DD842A7}" srcOrd="0" destOrd="0" presId="urn:microsoft.com/office/officeart/2005/8/layout/radial5"/>
    <dgm:cxn modelId="{5C74A49B-A9DC-45AA-837E-4A7009E7D3DB}" type="presParOf" srcId="{D2E2118E-9619-40B2-B4D5-4113CDB0DC65}" destId="{39A4924D-72E9-4A04-BE92-5EE7725BAD38}" srcOrd="4" destOrd="0" presId="urn:microsoft.com/office/officeart/2005/8/layout/radial5"/>
    <dgm:cxn modelId="{9469E9CC-D06E-4D99-8A73-4238AB724168}" type="presParOf" srcId="{D2E2118E-9619-40B2-B4D5-4113CDB0DC65}" destId="{9FAE28C6-21BC-41FD-8CAE-A0ABEE104CA4}" srcOrd="5" destOrd="0" presId="urn:microsoft.com/office/officeart/2005/8/layout/radial5"/>
    <dgm:cxn modelId="{90F8CA45-F114-4E42-BF00-AD9A5033359A}" type="presParOf" srcId="{9FAE28C6-21BC-41FD-8CAE-A0ABEE104CA4}" destId="{66F2D9A6-8C4C-47A0-B042-DB9BE5169B0E}" srcOrd="0" destOrd="0" presId="urn:microsoft.com/office/officeart/2005/8/layout/radial5"/>
    <dgm:cxn modelId="{D7EBFBE8-9321-49D5-A1CB-AD18852E7489}" type="presParOf" srcId="{D2E2118E-9619-40B2-B4D5-4113CDB0DC65}" destId="{9D72F50F-59BC-4F5F-ACC1-24AB9E833A52}" srcOrd="6" destOrd="0" presId="urn:microsoft.com/office/officeart/2005/8/layout/radial5"/>
    <dgm:cxn modelId="{7D4F408A-780D-49B7-9D44-299453B63EBC}" type="presParOf" srcId="{D2E2118E-9619-40B2-B4D5-4113CDB0DC65}" destId="{B5285F68-D942-4A08-ABD9-D6D23025725A}" srcOrd="7" destOrd="0" presId="urn:microsoft.com/office/officeart/2005/8/layout/radial5"/>
    <dgm:cxn modelId="{6575E977-2920-483E-AF28-420CBB76769C}" type="presParOf" srcId="{B5285F68-D942-4A08-ABD9-D6D23025725A}" destId="{170F0109-7171-489C-A18C-1230A83A71CB}" srcOrd="0" destOrd="0" presId="urn:microsoft.com/office/officeart/2005/8/layout/radial5"/>
    <dgm:cxn modelId="{637C6392-C8E1-42B5-AD38-505191617A6A}" type="presParOf" srcId="{D2E2118E-9619-40B2-B4D5-4113CDB0DC65}" destId="{12DDBBFA-DEF2-47BA-B829-01387D90A9F3}"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50817C-7191-439C-9BC0-E2DDE304FA61}">
      <dsp:nvSpPr>
        <dsp:cNvPr id="0" name=""/>
        <dsp:cNvSpPr/>
      </dsp:nvSpPr>
      <dsp:spPr>
        <a:xfrm rot="5400000">
          <a:off x="3207487" y="-1109051"/>
          <a:ext cx="1506509" cy="372775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chemeClr val="accent1">
                  <a:lumMod val="50000"/>
                </a:schemeClr>
              </a:solidFill>
              <a:latin typeface="Century Gothic" panose="020B0502020202020204" pitchFamily="34" charset="0"/>
            </a:rPr>
            <a:t>Softwood Lumber</a:t>
          </a:r>
          <a:endParaRPr lang="en-US" sz="1600" kern="1200" dirty="0">
            <a:solidFill>
              <a:schemeClr val="accent1">
                <a:lumMod val="50000"/>
              </a:schemeClr>
            </a:solidFill>
            <a:latin typeface="Century Gothic" panose="020B0502020202020204" pitchFamily="34" charset="0"/>
          </a:endParaRPr>
        </a:p>
        <a:p>
          <a:pPr marL="171450" lvl="1" indent="-171450" algn="l" defTabSz="711200">
            <a:lnSpc>
              <a:spcPct val="90000"/>
            </a:lnSpc>
            <a:spcBef>
              <a:spcPct val="0"/>
            </a:spcBef>
            <a:spcAft>
              <a:spcPct val="15000"/>
            </a:spcAft>
            <a:buChar char="••"/>
          </a:pPr>
          <a:r>
            <a:rPr lang="en-US" sz="1600" kern="1200" dirty="0" smtClean="0">
              <a:solidFill>
                <a:schemeClr val="accent1">
                  <a:lumMod val="50000"/>
                </a:schemeClr>
              </a:solidFill>
              <a:latin typeface="Century Gothic" panose="020B0502020202020204" pitchFamily="34" charset="0"/>
            </a:rPr>
            <a:t>Agriculture</a:t>
          </a:r>
          <a:endParaRPr lang="en-US" sz="1600" kern="1200" dirty="0">
            <a:solidFill>
              <a:schemeClr val="accent1">
                <a:lumMod val="50000"/>
              </a:schemeClr>
            </a:solidFill>
            <a:latin typeface="Century Gothic" panose="020B0502020202020204" pitchFamily="34" charset="0"/>
          </a:endParaRPr>
        </a:p>
        <a:p>
          <a:pPr marL="171450" lvl="1" indent="-171450" algn="l" defTabSz="711200">
            <a:lnSpc>
              <a:spcPct val="90000"/>
            </a:lnSpc>
            <a:spcBef>
              <a:spcPct val="0"/>
            </a:spcBef>
            <a:spcAft>
              <a:spcPct val="15000"/>
            </a:spcAft>
            <a:buChar char="••"/>
          </a:pPr>
          <a:r>
            <a:rPr lang="en-US" sz="1600" kern="1200" dirty="0" smtClean="0">
              <a:solidFill>
                <a:schemeClr val="accent1">
                  <a:lumMod val="50000"/>
                </a:schemeClr>
              </a:solidFill>
              <a:latin typeface="Century Gothic" panose="020B0502020202020204" pitchFamily="34" charset="0"/>
            </a:rPr>
            <a:t>IPR</a:t>
          </a:r>
          <a:endParaRPr lang="en-US" sz="1600" kern="1200" dirty="0">
            <a:solidFill>
              <a:schemeClr val="accent1">
                <a:lumMod val="50000"/>
              </a:schemeClr>
            </a:solidFill>
            <a:latin typeface="Century Gothic" panose="020B0502020202020204" pitchFamily="34" charset="0"/>
          </a:endParaRPr>
        </a:p>
        <a:p>
          <a:pPr marL="171450" lvl="1" indent="-171450" algn="l" defTabSz="711200">
            <a:lnSpc>
              <a:spcPct val="90000"/>
            </a:lnSpc>
            <a:spcBef>
              <a:spcPct val="0"/>
            </a:spcBef>
            <a:spcAft>
              <a:spcPct val="15000"/>
            </a:spcAft>
            <a:buChar char="••"/>
          </a:pPr>
          <a:r>
            <a:rPr lang="en-US" sz="1600" kern="1200" dirty="0" smtClean="0">
              <a:solidFill>
                <a:schemeClr val="accent1">
                  <a:lumMod val="50000"/>
                </a:schemeClr>
              </a:solidFill>
              <a:latin typeface="Century Gothic" panose="020B0502020202020204" pitchFamily="34" charset="0"/>
            </a:rPr>
            <a:t>Buy American</a:t>
          </a:r>
          <a:endParaRPr lang="en-US" sz="1600" kern="1200" dirty="0">
            <a:solidFill>
              <a:schemeClr val="accent1">
                <a:lumMod val="50000"/>
              </a:schemeClr>
            </a:solidFill>
            <a:latin typeface="Century Gothic" panose="020B0502020202020204" pitchFamily="34" charset="0"/>
          </a:endParaRPr>
        </a:p>
        <a:p>
          <a:pPr marL="171450" lvl="1" indent="-171450" algn="l" defTabSz="711200">
            <a:lnSpc>
              <a:spcPct val="90000"/>
            </a:lnSpc>
            <a:spcBef>
              <a:spcPct val="0"/>
            </a:spcBef>
            <a:spcAft>
              <a:spcPct val="15000"/>
            </a:spcAft>
            <a:buChar char="••"/>
          </a:pPr>
          <a:r>
            <a:rPr lang="en-US" sz="1600" kern="1200" dirty="0" smtClean="0">
              <a:solidFill>
                <a:schemeClr val="accent1">
                  <a:lumMod val="50000"/>
                </a:schemeClr>
              </a:solidFill>
              <a:latin typeface="Century Gothic" panose="020B0502020202020204" pitchFamily="34" charset="0"/>
            </a:rPr>
            <a:t>Boeing vs. Bombardier</a:t>
          </a:r>
          <a:endParaRPr lang="en-US" sz="1600" kern="1200" dirty="0">
            <a:solidFill>
              <a:schemeClr val="accent1">
                <a:lumMod val="50000"/>
              </a:schemeClr>
            </a:solidFill>
            <a:latin typeface="Century Gothic" panose="020B0502020202020204" pitchFamily="34" charset="0"/>
          </a:endParaRPr>
        </a:p>
      </dsp:txBody>
      <dsp:txXfrm rot="-5400000">
        <a:off x="2096863" y="75115"/>
        <a:ext cx="3654215" cy="1359425"/>
      </dsp:txXfrm>
    </dsp:sp>
    <dsp:sp modelId="{A3425000-F971-42F2-AF6C-0E5DEC566552}">
      <dsp:nvSpPr>
        <dsp:cNvPr id="0" name=""/>
        <dsp:cNvSpPr/>
      </dsp:nvSpPr>
      <dsp:spPr>
        <a:xfrm>
          <a:off x="0" y="135849"/>
          <a:ext cx="2096863" cy="12379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100000"/>
            </a:lnSpc>
            <a:spcBef>
              <a:spcPct val="0"/>
            </a:spcBef>
            <a:spcAft>
              <a:spcPts val="0"/>
            </a:spcAft>
          </a:pPr>
          <a:r>
            <a:rPr lang="en-US" sz="1800" kern="1200" dirty="0" smtClean="0">
              <a:latin typeface="Century Gothic" panose="020B0502020202020204" pitchFamily="34" charset="0"/>
            </a:rPr>
            <a:t>United States</a:t>
          </a:r>
        </a:p>
        <a:p>
          <a:pPr lvl="0" algn="ctr" defTabSz="800100">
            <a:lnSpc>
              <a:spcPct val="100000"/>
            </a:lnSpc>
            <a:spcBef>
              <a:spcPct val="0"/>
            </a:spcBef>
            <a:spcAft>
              <a:spcPts val="0"/>
            </a:spcAft>
          </a:pPr>
          <a:r>
            <a:rPr lang="en-US" sz="1800" kern="1200" dirty="0" smtClean="0">
              <a:latin typeface="Century Gothic" panose="020B0502020202020204" pitchFamily="34" charset="0"/>
            </a:rPr>
            <a:t>vs</a:t>
          </a:r>
        </a:p>
        <a:p>
          <a:pPr lvl="0" algn="ctr" defTabSz="800100">
            <a:lnSpc>
              <a:spcPct val="100000"/>
            </a:lnSpc>
            <a:spcBef>
              <a:spcPct val="0"/>
            </a:spcBef>
            <a:spcAft>
              <a:spcPts val="0"/>
            </a:spcAft>
          </a:pPr>
          <a:r>
            <a:rPr lang="en-US" sz="1800" kern="1200" dirty="0" smtClean="0">
              <a:latin typeface="Century Gothic" panose="020B0502020202020204" pitchFamily="34" charset="0"/>
            </a:rPr>
            <a:t>Canada</a:t>
          </a:r>
          <a:endParaRPr lang="en-US" sz="1800" kern="1200" dirty="0">
            <a:latin typeface="Century Gothic" panose="020B0502020202020204" pitchFamily="34" charset="0"/>
          </a:endParaRPr>
        </a:p>
      </dsp:txBody>
      <dsp:txXfrm>
        <a:off x="60432" y="196281"/>
        <a:ext cx="1975999" cy="1117091"/>
      </dsp:txXfrm>
    </dsp:sp>
    <dsp:sp modelId="{23ADDC03-7C65-4691-BCFD-0CBD42605768}">
      <dsp:nvSpPr>
        <dsp:cNvPr id="0" name=""/>
        <dsp:cNvSpPr/>
      </dsp:nvSpPr>
      <dsp:spPr>
        <a:xfrm rot="5400000">
          <a:off x="3401668" y="357338"/>
          <a:ext cx="1118146" cy="372775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chemeClr val="accent1">
                  <a:lumMod val="50000"/>
                </a:schemeClr>
              </a:solidFill>
              <a:latin typeface="Century Gothic" panose="020B0502020202020204" pitchFamily="34" charset="0"/>
            </a:rPr>
            <a:t>Trucking</a:t>
          </a:r>
          <a:endParaRPr lang="en-US" sz="1600" kern="1200" dirty="0">
            <a:solidFill>
              <a:schemeClr val="accent1">
                <a:lumMod val="50000"/>
              </a:schemeClr>
            </a:solidFill>
            <a:latin typeface="Century Gothic" panose="020B0502020202020204" pitchFamily="34" charset="0"/>
          </a:endParaRPr>
        </a:p>
        <a:p>
          <a:pPr marL="171450" lvl="1" indent="-171450" algn="l" defTabSz="711200">
            <a:lnSpc>
              <a:spcPct val="90000"/>
            </a:lnSpc>
            <a:spcBef>
              <a:spcPct val="0"/>
            </a:spcBef>
            <a:spcAft>
              <a:spcPct val="15000"/>
            </a:spcAft>
            <a:buChar char="••"/>
          </a:pPr>
          <a:r>
            <a:rPr lang="en-US" sz="1600" kern="1200" dirty="0" smtClean="0">
              <a:solidFill>
                <a:schemeClr val="accent1">
                  <a:lumMod val="50000"/>
                </a:schemeClr>
              </a:solidFill>
              <a:latin typeface="Century Gothic" panose="020B0502020202020204" pitchFamily="34" charset="0"/>
            </a:rPr>
            <a:t>Agriculture</a:t>
          </a:r>
          <a:endParaRPr lang="en-US" sz="1600" kern="1200" dirty="0">
            <a:solidFill>
              <a:schemeClr val="accent1">
                <a:lumMod val="50000"/>
              </a:schemeClr>
            </a:solidFill>
            <a:latin typeface="Century Gothic" panose="020B0502020202020204" pitchFamily="34" charset="0"/>
          </a:endParaRPr>
        </a:p>
        <a:p>
          <a:pPr marL="171450" lvl="1" indent="-171450" algn="l" defTabSz="711200">
            <a:lnSpc>
              <a:spcPct val="90000"/>
            </a:lnSpc>
            <a:spcBef>
              <a:spcPct val="0"/>
            </a:spcBef>
            <a:spcAft>
              <a:spcPct val="15000"/>
            </a:spcAft>
            <a:buChar char="••"/>
          </a:pPr>
          <a:r>
            <a:rPr lang="en-US" sz="1600" kern="1200" dirty="0" smtClean="0">
              <a:solidFill>
                <a:schemeClr val="accent1">
                  <a:lumMod val="50000"/>
                </a:schemeClr>
              </a:solidFill>
              <a:latin typeface="Century Gothic" panose="020B0502020202020204" pitchFamily="34" charset="0"/>
            </a:rPr>
            <a:t>Labor</a:t>
          </a:r>
          <a:endParaRPr lang="en-US" sz="1600" kern="1200" dirty="0">
            <a:solidFill>
              <a:schemeClr val="accent1">
                <a:lumMod val="50000"/>
              </a:schemeClr>
            </a:solidFill>
            <a:latin typeface="Century Gothic" panose="020B0502020202020204" pitchFamily="34" charset="0"/>
          </a:endParaRPr>
        </a:p>
      </dsp:txBody>
      <dsp:txXfrm rot="-5400000">
        <a:off x="2096863" y="1716727"/>
        <a:ext cx="3673174" cy="1008980"/>
      </dsp:txXfrm>
    </dsp:sp>
    <dsp:sp modelId="{0F4A208A-D6A2-45E9-BB21-DA7A570D5F89}">
      <dsp:nvSpPr>
        <dsp:cNvPr id="0" name=""/>
        <dsp:cNvSpPr/>
      </dsp:nvSpPr>
      <dsp:spPr>
        <a:xfrm>
          <a:off x="0" y="1602239"/>
          <a:ext cx="2096863" cy="12379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100000"/>
            </a:lnSpc>
            <a:spcBef>
              <a:spcPct val="0"/>
            </a:spcBef>
            <a:spcAft>
              <a:spcPts val="0"/>
            </a:spcAft>
          </a:pPr>
          <a:r>
            <a:rPr lang="en-US" sz="1800" kern="1200" dirty="0" smtClean="0">
              <a:latin typeface="Century Gothic" panose="020B0502020202020204" pitchFamily="34" charset="0"/>
            </a:rPr>
            <a:t>United States</a:t>
          </a:r>
        </a:p>
        <a:p>
          <a:pPr lvl="0" algn="ctr" defTabSz="800100">
            <a:lnSpc>
              <a:spcPct val="100000"/>
            </a:lnSpc>
            <a:spcBef>
              <a:spcPct val="0"/>
            </a:spcBef>
            <a:spcAft>
              <a:spcPts val="0"/>
            </a:spcAft>
          </a:pPr>
          <a:r>
            <a:rPr lang="en-US" sz="1800" kern="1200" dirty="0" smtClean="0">
              <a:latin typeface="Century Gothic" panose="020B0502020202020204" pitchFamily="34" charset="0"/>
            </a:rPr>
            <a:t>vs</a:t>
          </a:r>
        </a:p>
        <a:p>
          <a:pPr lvl="0" algn="ctr" defTabSz="800100">
            <a:lnSpc>
              <a:spcPct val="100000"/>
            </a:lnSpc>
            <a:spcBef>
              <a:spcPct val="0"/>
            </a:spcBef>
            <a:spcAft>
              <a:spcPts val="0"/>
            </a:spcAft>
          </a:pPr>
          <a:r>
            <a:rPr lang="en-US" sz="1800" kern="1200" dirty="0" smtClean="0">
              <a:latin typeface="Century Gothic" panose="020B0502020202020204" pitchFamily="34" charset="0"/>
            </a:rPr>
            <a:t>Mexico</a:t>
          </a:r>
          <a:endParaRPr lang="en-US" sz="1800" kern="1200" dirty="0">
            <a:latin typeface="Century Gothic" panose="020B0502020202020204" pitchFamily="34" charset="0"/>
          </a:endParaRPr>
        </a:p>
      </dsp:txBody>
      <dsp:txXfrm>
        <a:off x="60432" y="1662671"/>
        <a:ext cx="1975999" cy="1117091"/>
      </dsp:txXfrm>
    </dsp:sp>
    <dsp:sp modelId="{909A58F9-8BB4-44FB-8751-F93E473B0D50}">
      <dsp:nvSpPr>
        <dsp:cNvPr id="0" name=""/>
        <dsp:cNvSpPr/>
      </dsp:nvSpPr>
      <dsp:spPr>
        <a:xfrm rot="5400000">
          <a:off x="3384886" y="1689450"/>
          <a:ext cx="1151711" cy="372775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chemeClr val="accent1">
                  <a:lumMod val="50000"/>
                </a:schemeClr>
              </a:solidFill>
              <a:latin typeface="Century Gothic" panose="020B0502020202020204" pitchFamily="34" charset="0"/>
            </a:rPr>
            <a:t>Immigration / Labor</a:t>
          </a:r>
          <a:endParaRPr lang="en-US" sz="1600" kern="1200" dirty="0">
            <a:solidFill>
              <a:schemeClr val="accent1">
                <a:lumMod val="50000"/>
              </a:schemeClr>
            </a:solidFill>
            <a:latin typeface="Century Gothic" panose="020B0502020202020204" pitchFamily="34" charset="0"/>
          </a:endParaRPr>
        </a:p>
      </dsp:txBody>
      <dsp:txXfrm rot="-5400000">
        <a:off x="2096863" y="3033695"/>
        <a:ext cx="3671535" cy="1039267"/>
      </dsp:txXfrm>
    </dsp:sp>
    <dsp:sp modelId="{A47ED8B1-EE83-4334-AD86-B4375B2A7A3E}">
      <dsp:nvSpPr>
        <dsp:cNvPr id="0" name=""/>
        <dsp:cNvSpPr/>
      </dsp:nvSpPr>
      <dsp:spPr>
        <a:xfrm>
          <a:off x="0" y="2934351"/>
          <a:ext cx="2096863" cy="12379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100000"/>
            </a:lnSpc>
            <a:spcBef>
              <a:spcPct val="0"/>
            </a:spcBef>
            <a:spcAft>
              <a:spcPts val="0"/>
            </a:spcAft>
          </a:pPr>
          <a:r>
            <a:rPr lang="en-US" sz="1800" kern="1200" dirty="0" smtClean="0">
              <a:latin typeface="Century Gothic" panose="020B0502020202020204" pitchFamily="34" charset="0"/>
            </a:rPr>
            <a:t>Canada</a:t>
          </a:r>
        </a:p>
        <a:p>
          <a:pPr lvl="0" algn="ctr" defTabSz="800100">
            <a:lnSpc>
              <a:spcPct val="100000"/>
            </a:lnSpc>
            <a:spcBef>
              <a:spcPct val="0"/>
            </a:spcBef>
            <a:spcAft>
              <a:spcPts val="0"/>
            </a:spcAft>
          </a:pPr>
          <a:r>
            <a:rPr lang="en-US" sz="1800" kern="1200" dirty="0" smtClean="0">
              <a:latin typeface="Century Gothic" panose="020B0502020202020204" pitchFamily="34" charset="0"/>
            </a:rPr>
            <a:t>vs</a:t>
          </a:r>
        </a:p>
        <a:p>
          <a:pPr lvl="0" algn="ctr" defTabSz="800100">
            <a:lnSpc>
              <a:spcPct val="100000"/>
            </a:lnSpc>
            <a:spcBef>
              <a:spcPct val="0"/>
            </a:spcBef>
            <a:spcAft>
              <a:spcPts val="0"/>
            </a:spcAft>
          </a:pPr>
          <a:r>
            <a:rPr lang="en-US" sz="1800" kern="1200" dirty="0" smtClean="0">
              <a:latin typeface="Century Gothic" panose="020B0502020202020204" pitchFamily="34" charset="0"/>
            </a:rPr>
            <a:t>Mexico</a:t>
          </a:r>
          <a:endParaRPr lang="en-US" sz="1800" kern="1200" dirty="0">
            <a:latin typeface="Century Gothic" panose="020B0502020202020204" pitchFamily="34" charset="0"/>
          </a:endParaRPr>
        </a:p>
      </dsp:txBody>
      <dsp:txXfrm>
        <a:off x="60432" y="2994783"/>
        <a:ext cx="1975999" cy="11170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C00434-171E-4FFF-AF27-A9BC1274D1C0}">
      <dsp:nvSpPr>
        <dsp:cNvPr id="0" name=""/>
        <dsp:cNvSpPr/>
      </dsp:nvSpPr>
      <dsp:spPr>
        <a:xfrm>
          <a:off x="3366155" y="1366376"/>
          <a:ext cx="2759851" cy="1610645"/>
        </a:xfrm>
        <a:prstGeom prst="ellipse">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solidFill>
              <a:latin typeface="Century Gothic" panose="020B0502020202020204" pitchFamily="34" charset="0"/>
            </a:rPr>
            <a:t>Convince </a:t>
          </a:r>
          <a:r>
            <a:rPr lang="en-US" sz="2200" b="1" kern="1200" dirty="0" err="1" smtClean="0">
              <a:solidFill>
                <a:schemeClr val="bg1"/>
              </a:solidFill>
              <a:latin typeface="Century Gothic" panose="020B0502020202020204" pitchFamily="34" charset="0"/>
            </a:rPr>
            <a:t>GoC</a:t>
          </a:r>
          <a:r>
            <a:rPr lang="en-US" sz="2200" b="1" kern="1200" dirty="0" smtClean="0">
              <a:solidFill>
                <a:schemeClr val="bg1"/>
              </a:solidFill>
              <a:latin typeface="Century Gothic" panose="020B0502020202020204" pitchFamily="34" charset="0"/>
            </a:rPr>
            <a:t> to keep market open</a:t>
          </a:r>
          <a:endParaRPr lang="en-US" sz="2200" b="1" kern="1200" dirty="0">
            <a:solidFill>
              <a:schemeClr val="bg1"/>
            </a:solidFill>
            <a:latin typeface="Century Gothic" panose="020B0502020202020204" pitchFamily="34" charset="0"/>
          </a:endParaRPr>
        </a:p>
      </dsp:txBody>
      <dsp:txXfrm>
        <a:off x="3770326" y="1602249"/>
        <a:ext cx="1951509" cy="1138899"/>
      </dsp:txXfrm>
    </dsp:sp>
    <dsp:sp modelId="{E99BC2D9-2447-43B6-BBCB-2731B6DD26E6}">
      <dsp:nvSpPr>
        <dsp:cNvPr id="0" name=""/>
        <dsp:cNvSpPr/>
      </dsp:nvSpPr>
      <dsp:spPr>
        <a:xfrm rot="5400000" flipV="1">
          <a:off x="4687275" y="1064723"/>
          <a:ext cx="117611" cy="3880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4704917" y="1124692"/>
        <a:ext cx="82328" cy="232832"/>
      </dsp:txXfrm>
    </dsp:sp>
    <dsp:sp modelId="{E9008433-19AA-4593-8733-3A22205D3DF6}">
      <dsp:nvSpPr>
        <dsp:cNvPr id="0" name=""/>
        <dsp:cNvSpPr/>
      </dsp:nvSpPr>
      <dsp:spPr>
        <a:xfrm>
          <a:off x="3415546" y="3136"/>
          <a:ext cx="2661069" cy="11413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latin typeface="Century Gothic" panose="020B0502020202020204" pitchFamily="34" charset="0"/>
            </a:rPr>
            <a:t>U.S.-China Comprehensive Economic Dialogue</a:t>
          </a:r>
          <a:endParaRPr lang="en-US" sz="1800" kern="1200" dirty="0">
            <a:latin typeface="Century Gothic" panose="020B0502020202020204" pitchFamily="34" charset="0"/>
          </a:endParaRPr>
        </a:p>
      </dsp:txBody>
      <dsp:txXfrm>
        <a:off x="3471261" y="58851"/>
        <a:ext cx="2549639" cy="1029900"/>
      </dsp:txXfrm>
    </dsp:sp>
    <dsp:sp modelId="{A53EDBFB-3717-486D-B350-7804D5F6A047}">
      <dsp:nvSpPr>
        <dsp:cNvPr id="0" name=""/>
        <dsp:cNvSpPr/>
      </dsp:nvSpPr>
      <dsp:spPr>
        <a:xfrm rot="16274" flipH="1">
          <a:off x="6281106" y="1969521"/>
          <a:ext cx="373766" cy="3880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6393235" y="2047396"/>
        <a:ext cx="261636" cy="232832"/>
      </dsp:txXfrm>
    </dsp:sp>
    <dsp:sp modelId="{39A4924D-72E9-4A04-BE92-5EE7725BAD38}">
      <dsp:nvSpPr>
        <dsp:cNvPr id="0" name=""/>
        <dsp:cNvSpPr/>
      </dsp:nvSpPr>
      <dsp:spPr>
        <a:xfrm>
          <a:off x="6831093" y="1584864"/>
          <a:ext cx="2661069" cy="11413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Other Governments</a:t>
          </a:r>
          <a:endParaRPr lang="en-US" sz="2800" kern="1200" dirty="0"/>
        </a:p>
      </dsp:txBody>
      <dsp:txXfrm>
        <a:off x="6886808" y="1640579"/>
        <a:ext cx="2549639" cy="1029900"/>
      </dsp:txXfrm>
    </dsp:sp>
    <dsp:sp modelId="{9FAE28C6-21BC-41FD-8CAE-A0ABEE104CA4}">
      <dsp:nvSpPr>
        <dsp:cNvPr id="0" name=""/>
        <dsp:cNvSpPr/>
      </dsp:nvSpPr>
      <dsp:spPr>
        <a:xfrm rot="16200000" flipV="1">
          <a:off x="4686444" y="2892142"/>
          <a:ext cx="119274" cy="3880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4704335" y="2987643"/>
        <a:ext cx="83492" cy="232832"/>
      </dsp:txXfrm>
    </dsp:sp>
    <dsp:sp modelId="{9D72F50F-59BC-4F5F-ACC1-24AB9E833A52}">
      <dsp:nvSpPr>
        <dsp:cNvPr id="0" name=""/>
        <dsp:cNvSpPr/>
      </dsp:nvSpPr>
      <dsp:spPr>
        <a:xfrm>
          <a:off x="3415546" y="3202067"/>
          <a:ext cx="2661069" cy="11413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latin typeface="Century Gothic" panose="020B0502020202020204" pitchFamily="34" charset="0"/>
            </a:rPr>
            <a:t>Direct Engagements</a:t>
          </a:r>
          <a:endParaRPr lang="en-US" sz="2400" kern="1200" dirty="0">
            <a:latin typeface="Century Gothic" panose="020B0502020202020204" pitchFamily="34" charset="0"/>
          </a:endParaRPr>
        </a:p>
      </dsp:txBody>
      <dsp:txXfrm>
        <a:off x="3471261" y="3257782"/>
        <a:ext cx="2549639" cy="1029900"/>
      </dsp:txXfrm>
    </dsp:sp>
    <dsp:sp modelId="{B5285F68-D942-4A08-ABD9-D6D23025725A}">
      <dsp:nvSpPr>
        <dsp:cNvPr id="0" name=""/>
        <dsp:cNvSpPr/>
      </dsp:nvSpPr>
      <dsp:spPr>
        <a:xfrm rot="10736697" flipH="1">
          <a:off x="2836562" y="1945957"/>
          <a:ext cx="374772" cy="3880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2836572" y="2024602"/>
        <a:ext cx="262340" cy="232832"/>
      </dsp:txXfrm>
    </dsp:sp>
    <dsp:sp modelId="{12DDBBFA-DEF2-47BA-B829-01387D90A9F3}">
      <dsp:nvSpPr>
        <dsp:cNvPr id="0" name=""/>
        <dsp:cNvSpPr/>
      </dsp:nvSpPr>
      <dsp:spPr>
        <a:xfrm>
          <a:off x="0" y="1538132"/>
          <a:ext cx="2661069" cy="11413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latin typeface="Century Gothic" panose="020B0502020202020204" pitchFamily="34" charset="0"/>
            </a:rPr>
            <a:t>Partner Associations in China</a:t>
          </a:r>
          <a:endParaRPr lang="en-US" sz="2300" kern="1200" dirty="0">
            <a:latin typeface="Century Gothic" panose="020B0502020202020204" pitchFamily="34" charset="0"/>
          </a:endParaRPr>
        </a:p>
      </dsp:txBody>
      <dsp:txXfrm>
        <a:off x="55715" y="1593847"/>
        <a:ext cx="2549639" cy="102990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474B295D-B232-4398-BF56-49F5C1751D0A}" type="datetimeFigureOut">
              <a:rPr lang="en-US" smtClean="0"/>
              <a:t>17-06-19</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3F25BB9A-68D3-4E3F-877A-24CD0B8D4E7A}" type="slidenum">
              <a:rPr lang="en-US" smtClean="0"/>
              <a:t>‹#›</a:t>
            </a:fld>
            <a:endParaRPr lang="en-US"/>
          </a:p>
        </p:txBody>
      </p:sp>
    </p:spTree>
    <p:extLst>
      <p:ext uri="{BB962C8B-B14F-4D97-AF65-F5344CB8AC3E}">
        <p14:creationId xmlns:p14="http://schemas.microsoft.com/office/powerpoint/2010/main" val="13925064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5CEC5FCC-E300-834D-9582-4014C8C246D3}" type="datetimeFigureOut">
              <a:rPr lang="en-US" smtClean="0"/>
              <a:t>17-06-19</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598017B-22CB-0F42-BD0E-594F96A867D6}" type="slidenum">
              <a:rPr lang="en-US" smtClean="0"/>
              <a:t>‹#›</a:t>
            </a:fld>
            <a:endParaRPr lang="en-US"/>
          </a:p>
        </p:txBody>
      </p:sp>
    </p:spTree>
    <p:extLst>
      <p:ext uri="{BB962C8B-B14F-4D97-AF65-F5344CB8AC3E}">
        <p14:creationId xmlns:p14="http://schemas.microsoft.com/office/powerpoint/2010/main" val="30209457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Wingdings" panose="05000000000000000000" pitchFamily="2" charset="2"/>
              <a:buChar char="q"/>
            </a:pPr>
            <a:r>
              <a:rPr lang="en-US" sz="1600" dirty="0" smtClean="0"/>
              <a:t>Thank Tracy, CARI and participants.</a:t>
            </a:r>
          </a:p>
          <a:p>
            <a:endParaRPr lang="en-US" sz="1600" dirty="0" smtClean="0"/>
          </a:p>
          <a:p>
            <a:pPr marL="285750" indent="-285750">
              <a:buFont typeface="Wingdings" panose="05000000000000000000" pitchFamily="2" charset="2"/>
              <a:buChar char="q"/>
            </a:pPr>
            <a:r>
              <a:rPr lang="en-US" sz="1600" dirty="0" smtClean="0"/>
              <a:t>Introduce self and quick background</a:t>
            </a:r>
            <a:endParaRPr lang="en-US" sz="1600" dirty="0"/>
          </a:p>
        </p:txBody>
      </p:sp>
      <p:sp>
        <p:nvSpPr>
          <p:cNvPr id="4" name="Slide Number Placeholder 3"/>
          <p:cNvSpPr>
            <a:spLocks noGrp="1"/>
          </p:cNvSpPr>
          <p:nvPr>
            <p:ph type="sldNum" sz="quarter" idx="10"/>
          </p:nvPr>
        </p:nvSpPr>
        <p:spPr/>
        <p:txBody>
          <a:bodyPr/>
          <a:lstStyle/>
          <a:p>
            <a:fld id="{E598017B-22CB-0F42-BD0E-594F96A867D6}" type="slidenum">
              <a:rPr lang="en-US" smtClean="0"/>
              <a:t>1</a:t>
            </a:fld>
            <a:endParaRPr lang="en-US"/>
          </a:p>
        </p:txBody>
      </p:sp>
    </p:spTree>
    <p:extLst>
      <p:ext uri="{BB962C8B-B14F-4D97-AF65-F5344CB8AC3E}">
        <p14:creationId xmlns:p14="http://schemas.microsoft.com/office/powerpoint/2010/main" val="2822854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q"/>
            </a:pPr>
            <a:r>
              <a:rPr lang="en-US" sz="1400" dirty="0" smtClean="0"/>
              <a:t>Now, just before we went to Beijing, we were in Hong Kong for the BIR and learned about the </a:t>
            </a:r>
            <a:r>
              <a:rPr lang="en-US" sz="1400" u="sng" dirty="0" smtClean="0"/>
              <a:t>possibility of a ban </a:t>
            </a:r>
            <a:r>
              <a:rPr lang="en-US" sz="1400" dirty="0" smtClean="0"/>
              <a:t>on scrap imports into China.  So let me share what we are hearing – </a:t>
            </a:r>
            <a:r>
              <a:rPr lang="en-US" sz="1400" b="1" i="1" dirty="0" smtClean="0">
                <a:solidFill>
                  <a:schemeClr val="accent2">
                    <a:lumMod val="75000"/>
                  </a:schemeClr>
                </a:solidFill>
              </a:rPr>
              <a:t>[CLICK] </a:t>
            </a:r>
            <a:r>
              <a:rPr lang="en-US" sz="1400" i="1" dirty="0" smtClean="0"/>
              <a:t>– </a:t>
            </a:r>
            <a:r>
              <a:rPr lang="en-US" sz="1400" dirty="0" smtClean="0"/>
              <a:t>and I would like to emphasize these are just rumors from member companies and other sources in China…nothing official has been released, but it’s important for you to know what may be at stake:</a:t>
            </a:r>
            <a:endParaRPr lang="en-US" sz="1400" dirty="0"/>
          </a:p>
          <a:p>
            <a:pPr marL="628650" lvl="1" indent="-171450">
              <a:buFont typeface="Wingdings" panose="05000000000000000000" pitchFamily="2" charset="2"/>
              <a:buChar char="q"/>
            </a:pPr>
            <a:r>
              <a:rPr lang="en-US" sz="1400" u="sng" dirty="0" smtClean="0"/>
              <a:t>“low demand” </a:t>
            </a:r>
            <a:r>
              <a:rPr lang="en-US" sz="1400" dirty="0" smtClean="0"/>
              <a:t>items could be the first to be banned as soon as six months from now.  We hear </a:t>
            </a:r>
            <a:r>
              <a:rPr lang="en-US" sz="1400" u="sng" dirty="0" smtClean="0"/>
              <a:t>ALL PLASTIC </a:t>
            </a:r>
            <a:r>
              <a:rPr lang="en-US" sz="1400" dirty="0" smtClean="0"/>
              <a:t>is part of this – result of an unflattering documentary apparently </a:t>
            </a:r>
            <a:r>
              <a:rPr lang="en-US" sz="1400" dirty="0" err="1" smtClean="0"/>
              <a:t>Prez</a:t>
            </a:r>
            <a:r>
              <a:rPr lang="en-US" sz="1400" dirty="0" smtClean="0"/>
              <a:t> Xi saw.  On </a:t>
            </a:r>
            <a:r>
              <a:rPr lang="en-US" sz="1400" u="sng" dirty="0" smtClean="0"/>
              <a:t>mixed paper</a:t>
            </a:r>
            <a:r>
              <a:rPr lang="en-US" sz="1400" dirty="0" smtClean="0"/>
              <a:t>, we recognized (especially in U.S.) the criticality of having clarity on this.</a:t>
            </a:r>
          </a:p>
          <a:p>
            <a:pPr marL="628650" lvl="1" indent="-171450">
              <a:buFont typeface="Wingdings" panose="05000000000000000000" pitchFamily="2" charset="2"/>
              <a:buChar char="q"/>
            </a:pPr>
            <a:r>
              <a:rPr lang="en-US" sz="1400" u="sng" dirty="0" smtClean="0"/>
              <a:t>Mixed metals</a:t>
            </a:r>
            <a:r>
              <a:rPr lang="en-US" sz="1400" dirty="0" smtClean="0"/>
              <a:t> could be banned in 1-2 years</a:t>
            </a:r>
          </a:p>
          <a:p>
            <a:pPr marL="628650" lvl="1" indent="-171450">
              <a:buFont typeface="Wingdings" panose="05000000000000000000" pitchFamily="2" charset="2"/>
              <a:buChar char="q"/>
            </a:pPr>
            <a:r>
              <a:rPr lang="en-US" sz="1400" u="sng" dirty="0" smtClean="0"/>
              <a:t>Other high value</a:t>
            </a:r>
            <a:r>
              <a:rPr lang="en-US" sz="1400" dirty="0" smtClean="0"/>
              <a:t> commodities may have longer transitions (also heard ferrous could be completely spared)</a:t>
            </a:r>
          </a:p>
          <a:p>
            <a:pPr marL="171450" indent="-171450">
              <a:buFont typeface="Wingdings" panose="05000000000000000000" pitchFamily="2" charset="2"/>
              <a:buChar char="q"/>
            </a:pPr>
            <a:r>
              <a:rPr lang="en-US" sz="1400" dirty="0" smtClean="0"/>
              <a:t>These timelines, we believe, are very much influenced by Chinese players</a:t>
            </a:r>
          </a:p>
          <a:p>
            <a:pPr marL="628650" lvl="1" indent="-171450">
              <a:buFont typeface="Wingdings" panose="05000000000000000000" pitchFamily="2" charset="2"/>
              <a:buChar char="q"/>
            </a:pPr>
            <a:r>
              <a:rPr lang="en-US" sz="1400" dirty="0" smtClean="0"/>
              <a:t>9 Dragons – world’s largest paper mill</a:t>
            </a:r>
          </a:p>
          <a:p>
            <a:pPr marL="628650" lvl="1" indent="-171450">
              <a:buFont typeface="Wingdings" panose="05000000000000000000" pitchFamily="2" charset="2"/>
              <a:buChar char="q"/>
            </a:pPr>
            <a:r>
              <a:rPr lang="en-US" sz="1400" dirty="0" smtClean="0"/>
              <a:t>CMRA – could be close to new MEP</a:t>
            </a:r>
          </a:p>
          <a:p>
            <a:pPr marL="628650" lvl="1" indent="-171450">
              <a:buFont typeface="Wingdings" panose="05000000000000000000" pitchFamily="2" charset="2"/>
              <a:buChar char="q"/>
            </a:pPr>
            <a:r>
              <a:rPr lang="en-US" sz="1400" dirty="0" smtClean="0"/>
              <a:t>Ferrous is critical to the steel producing sector</a:t>
            </a:r>
          </a:p>
          <a:p>
            <a:pPr marL="628650" lvl="1" indent="-171450">
              <a:buFont typeface="Wingdings" panose="05000000000000000000" pitchFamily="2" charset="2"/>
              <a:buChar char="q"/>
            </a:pPr>
            <a:r>
              <a:rPr lang="en-US" sz="1400" dirty="0" smtClean="0"/>
              <a:t>Whereas plastic is unorganized.</a:t>
            </a:r>
          </a:p>
        </p:txBody>
      </p:sp>
      <p:sp>
        <p:nvSpPr>
          <p:cNvPr id="4" name="Slide Number Placeholder 3"/>
          <p:cNvSpPr>
            <a:spLocks noGrp="1"/>
          </p:cNvSpPr>
          <p:nvPr>
            <p:ph type="sldNum" sz="quarter" idx="10"/>
          </p:nvPr>
        </p:nvSpPr>
        <p:spPr/>
        <p:txBody>
          <a:bodyPr/>
          <a:lstStyle/>
          <a:p>
            <a:fld id="{E598017B-22CB-0F42-BD0E-594F96A867D6}" type="slidenum">
              <a:rPr lang="en-US" smtClean="0"/>
              <a:t>10</a:t>
            </a:fld>
            <a:endParaRPr lang="en-US"/>
          </a:p>
        </p:txBody>
      </p:sp>
    </p:spTree>
    <p:extLst>
      <p:ext uri="{BB962C8B-B14F-4D97-AF65-F5344CB8AC3E}">
        <p14:creationId xmlns:p14="http://schemas.microsoft.com/office/powerpoint/2010/main" val="92130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q"/>
            </a:pPr>
            <a:r>
              <a:rPr lang="en-US" sz="1400" dirty="0" smtClean="0"/>
              <a:t>Learned more this week about NONFERROUS METALS</a:t>
            </a:r>
          </a:p>
          <a:p>
            <a:endParaRPr lang="en-US" sz="1400" dirty="0"/>
          </a:p>
          <a:p>
            <a:r>
              <a:rPr lang="en-US" sz="1400" dirty="0"/>
              <a:t>1) Zorba (Large) - Material now needs to yield 96% NF Metallic and have ZERO circuit boards or foam</a:t>
            </a:r>
          </a:p>
          <a:p>
            <a:r>
              <a:rPr lang="en-US" sz="1400" dirty="0"/>
              <a:t> </a:t>
            </a:r>
            <a:r>
              <a:rPr lang="en-US" sz="1400" dirty="0" smtClean="0"/>
              <a:t>2</a:t>
            </a:r>
            <a:r>
              <a:rPr lang="en-US" sz="1400" dirty="0"/>
              <a:t>) Zorba (Small) - Same as above, but it they are doing water table sorting, they are likely being phased out in the yards.</a:t>
            </a:r>
          </a:p>
          <a:p>
            <a:r>
              <a:rPr lang="en-US" sz="1400" dirty="0"/>
              <a:t> </a:t>
            </a:r>
            <a:r>
              <a:rPr lang="en-US" sz="1400" dirty="0" smtClean="0"/>
              <a:t>3</a:t>
            </a:r>
            <a:r>
              <a:rPr lang="en-US" sz="1400" dirty="0"/>
              <a:t>) Zorba (Fines) - Water Table sorting is going to be HUGELY impacted and therefore the prices are coming down with less buyers in the market to sell to.</a:t>
            </a:r>
          </a:p>
          <a:p>
            <a:r>
              <a:rPr lang="en-US" sz="1400" dirty="0"/>
              <a:t> </a:t>
            </a:r>
            <a:r>
              <a:rPr lang="en-US" sz="1400" dirty="0" smtClean="0"/>
              <a:t>4)Zebra </a:t>
            </a:r>
            <a:r>
              <a:rPr lang="en-US" sz="1400" dirty="0"/>
              <a:t>- has a good chance of being somewhat OK, if the buyers are running it through heavy media systems that capture their water for reprocessing.</a:t>
            </a:r>
          </a:p>
          <a:p>
            <a:r>
              <a:rPr lang="en-US" sz="1400" dirty="0"/>
              <a:t> </a:t>
            </a:r>
            <a:r>
              <a:rPr lang="en-US" sz="1400" dirty="0" smtClean="0"/>
              <a:t>5)</a:t>
            </a:r>
            <a:r>
              <a:rPr lang="en-US" sz="1400" dirty="0" err="1" smtClean="0"/>
              <a:t>Zeyda</a:t>
            </a:r>
            <a:r>
              <a:rPr lang="en-US" sz="1400" dirty="0" smtClean="0"/>
              <a:t> </a:t>
            </a:r>
            <a:r>
              <a:rPr lang="en-US" sz="1400" dirty="0"/>
              <a:t>- Got it's name about a month ago and might be </a:t>
            </a:r>
            <a:r>
              <a:rPr lang="en-US" sz="1400" dirty="0" err="1"/>
              <a:t>be</a:t>
            </a:r>
            <a:r>
              <a:rPr lang="en-US" sz="1400" dirty="0"/>
              <a:t> one the first items that could be banned in the near future.  What we do know is that the material should be BALED and not have NOT circuit Boards in the mix. Additionally</a:t>
            </a:r>
          </a:p>
          <a:p>
            <a:r>
              <a:rPr lang="en-US" sz="1400" dirty="0"/>
              <a:t> they will be looking closely at the estimated recovery verses the actual recoveries.</a:t>
            </a:r>
          </a:p>
          <a:p>
            <a:r>
              <a:rPr lang="en-US" sz="1400" dirty="0"/>
              <a:t> </a:t>
            </a:r>
            <a:endParaRPr lang="en-US" sz="1400" dirty="0" smtClean="0"/>
          </a:p>
          <a:p>
            <a:r>
              <a:rPr lang="en-US" sz="1400" dirty="0" smtClean="0"/>
              <a:t>Randy Goodman is here and has offered to be discuss more technically, if needed.</a:t>
            </a:r>
            <a:endParaRPr lang="en-US" sz="1400" dirty="0"/>
          </a:p>
        </p:txBody>
      </p:sp>
      <p:sp>
        <p:nvSpPr>
          <p:cNvPr id="4" name="Slide Number Placeholder 3"/>
          <p:cNvSpPr>
            <a:spLocks noGrp="1"/>
          </p:cNvSpPr>
          <p:nvPr>
            <p:ph type="sldNum" sz="quarter" idx="10"/>
          </p:nvPr>
        </p:nvSpPr>
        <p:spPr/>
        <p:txBody>
          <a:bodyPr/>
          <a:lstStyle/>
          <a:p>
            <a:fld id="{E598017B-22CB-0F42-BD0E-594F96A867D6}" type="slidenum">
              <a:rPr lang="en-US" smtClean="0"/>
              <a:t>11</a:t>
            </a:fld>
            <a:endParaRPr lang="en-US"/>
          </a:p>
        </p:txBody>
      </p:sp>
    </p:spTree>
    <p:extLst>
      <p:ext uri="{BB962C8B-B14F-4D97-AF65-F5344CB8AC3E}">
        <p14:creationId xmlns:p14="http://schemas.microsoft.com/office/powerpoint/2010/main" val="414424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500"/>
              </a:spcAft>
            </a:pPr>
            <a:r>
              <a:rPr lang="en-US" sz="1600" b="1" i="1" dirty="0"/>
              <a:t>To head this off</a:t>
            </a:r>
          </a:p>
          <a:p>
            <a:pPr marL="457200" indent="-457200">
              <a:spcAft>
                <a:spcPts val="500"/>
              </a:spcAft>
              <a:buFont typeface="Wingdings" panose="05000000000000000000" pitchFamily="2" charset="2"/>
              <a:buChar char="q"/>
            </a:pPr>
            <a:r>
              <a:rPr lang="en-US" sz="1600" dirty="0" smtClean="0"/>
              <a:t>At stake:</a:t>
            </a:r>
          </a:p>
          <a:p>
            <a:pPr marL="914400" lvl="1" indent="-457200">
              <a:spcAft>
                <a:spcPts val="500"/>
              </a:spcAft>
              <a:buFont typeface="Wingdings" panose="05000000000000000000" pitchFamily="2" charset="2"/>
              <a:buChar char="q"/>
            </a:pPr>
            <a:r>
              <a:rPr lang="en-US" sz="1600" dirty="0" smtClean="0"/>
              <a:t>US exports: 46% of total volume, 40% of total value</a:t>
            </a:r>
          </a:p>
          <a:p>
            <a:pPr marL="914400" lvl="1" indent="-457200">
              <a:spcAft>
                <a:spcPts val="500"/>
              </a:spcAft>
              <a:buFont typeface="Wingdings" panose="05000000000000000000" pitchFamily="2" charset="2"/>
              <a:buChar char="q"/>
            </a:pPr>
            <a:r>
              <a:rPr lang="en-US" sz="1600" dirty="0" smtClean="0"/>
              <a:t>CA exports: 27% of total volume, 16% of total value (US by far largest market for high value, </a:t>
            </a:r>
            <a:r>
              <a:rPr lang="en-US" sz="1600" dirty="0" err="1" smtClean="0"/>
              <a:t>eg</a:t>
            </a:r>
            <a:r>
              <a:rPr lang="en-US" sz="1600" dirty="0" smtClean="0"/>
              <a:t> ferrous)</a:t>
            </a:r>
          </a:p>
          <a:p>
            <a:pPr marL="457200" indent="-457200">
              <a:spcAft>
                <a:spcPts val="500"/>
              </a:spcAft>
              <a:buFont typeface="Wingdings" panose="05000000000000000000" pitchFamily="2" charset="2"/>
              <a:buChar char="q"/>
            </a:pPr>
            <a:r>
              <a:rPr lang="en-US" sz="1600" dirty="0" smtClean="0"/>
              <a:t>Direct outreach </a:t>
            </a:r>
            <a:r>
              <a:rPr lang="en-US" sz="1600" dirty="0"/>
              <a:t>to Chinese </a:t>
            </a:r>
            <a:r>
              <a:rPr lang="en-US" sz="1600" dirty="0" err="1" smtClean="0"/>
              <a:t>govt</a:t>
            </a:r>
            <a:r>
              <a:rPr lang="en-US" sz="1600" dirty="0" smtClean="0"/>
              <a:t>:  Embassy in Washington; 2 weeks ago – AQSIQ; Go back if needed</a:t>
            </a:r>
            <a:endParaRPr lang="en-US" sz="1600" dirty="0"/>
          </a:p>
          <a:p>
            <a:pPr marL="457200" indent="-457200">
              <a:spcAft>
                <a:spcPts val="500"/>
              </a:spcAft>
              <a:buFont typeface="Wingdings" panose="05000000000000000000" pitchFamily="2" charset="2"/>
              <a:buChar char="q"/>
            </a:pPr>
            <a:r>
              <a:rPr lang="en-US" sz="1600" dirty="0"/>
              <a:t>USG </a:t>
            </a:r>
            <a:r>
              <a:rPr lang="en-US" sz="1600" dirty="0" smtClean="0"/>
              <a:t>– CED (USTR, </a:t>
            </a:r>
            <a:r>
              <a:rPr lang="en-US" sz="1600" dirty="0" err="1" smtClean="0"/>
              <a:t>Treas</a:t>
            </a:r>
            <a:r>
              <a:rPr lang="en-US" sz="1600" dirty="0" smtClean="0"/>
              <a:t>, Commerce; Hill) </a:t>
            </a:r>
          </a:p>
          <a:p>
            <a:pPr marL="457200" indent="-457200">
              <a:spcAft>
                <a:spcPts val="500"/>
              </a:spcAft>
              <a:buFont typeface="Wingdings" panose="05000000000000000000" pitchFamily="2" charset="2"/>
              <a:buChar char="q"/>
            </a:pPr>
            <a:r>
              <a:rPr lang="en-US" sz="1600" dirty="0" smtClean="0"/>
              <a:t>Other governments; European Commission and MSs; Canada?</a:t>
            </a:r>
            <a:endParaRPr lang="en-US" sz="1600" dirty="0"/>
          </a:p>
          <a:p>
            <a:pPr marL="457200" indent="-457200">
              <a:spcAft>
                <a:spcPts val="500"/>
              </a:spcAft>
              <a:buFont typeface="Wingdings" panose="05000000000000000000" pitchFamily="2" charset="2"/>
              <a:buChar char="q"/>
            </a:pPr>
            <a:r>
              <a:rPr lang="en-US" sz="1600" dirty="0"/>
              <a:t>Partner associations in </a:t>
            </a:r>
            <a:r>
              <a:rPr lang="en-US" sz="1600" dirty="0" smtClean="0"/>
              <a:t>China: CISA; CMRA; Paper and Plastic?</a:t>
            </a:r>
            <a:endParaRPr lang="en-US" sz="1600" dirty="0"/>
          </a:p>
          <a:p>
            <a:pPr marL="457200" indent="-457200">
              <a:spcAft>
                <a:spcPts val="500"/>
              </a:spcAft>
              <a:buFont typeface="Wingdings" panose="05000000000000000000" pitchFamily="2" charset="2"/>
              <a:buChar char="q"/>
            </a:pPr>
            <a:r>
              <a:rPr lang="en-US" sz="1600" dirty="0" smtClean="0"/>
              <a:t>Will continue to push info from ISRI </a:t>
            </a:r>
            <a:r>
              <a:rPr lang="en-US" sz="1600" dirty="0"/>
              <a:t>channels and </a:t>
            </a:r>
            <a:r>
              <a:rPr lang="en-US" sz="1600" dirty="0" smtClean="0"/>
              <a:t>through website: www.isri.org </a:t>
            </a:r>
            <a:r>
              <a:rPr lang="en-US" sz="1600" dirty="0"/>
              <a:t>/ International Trade / China</a:t>
            </a:r>
          </a:p>
          <a:p>
            <a:pPr marL="171450" indent="-171450">
              <a:buFont typeface="Wingdings" panose="05000000000000000000" pitchFamily="2" charset="2"/>
              <a:buChar char="q"/>
            </a:pPr>
            <a:endParaRPr lang="en-US" sz="1600" dirty="0"/>
          </a:p>
        </p:txBody>
      </p:sp>
      <p:sp>
        <p:nvSpPr>
          <p:cNvPr id="4" name="Slide Number Placeholder 3"/>
          <p:cNvSpPr>
            <a:spLocks noGrp="1"/>
          </p:cNvSpPr>
          <p:nvPr>
            <p:ph type="sldNum" sz="quarter" idx="10"/>
          </p:nvPr>
        </p:nvSpPr>
        <p:spPr/>
        <p:txBody>
          <a:bodyPr/>
          <a:lstStyle/>
          <a:p>
            <a:fld id="{E598017B-22CB-0F42-BD0E-594F96A867D6}" type="slidenum">
              <a:rPr lang="en-US" smtClean="0"/>
              <a:t>12</a:t>
            </a:fld>
            <a:endParaRPr lang="en-US"/>
          </a:p>
        </p:txBody>
      </p:sp>
    </p:spTree>
    <p:extLst>
      <p:ext uri="{BB962C8B-B14F-4D97-AF65-F5344CB8AC3E}">
        <p14:creationId xmlns:p14="http://schemas.microsoft.com/office/powerpoint/2010/main" val="2804146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Wingdings" panose="05000000000000000000" pitchFamily="2" charset="2"/>
              <a:buChar char="q"/>
            </a:pPr>
            <a:r>
              <a:rPr lang="en-US" sz="1600" dirty="0" smtClean="0"/>
              <a:t>Just to conclude with a presentation of ISRI’s updated position on Free and Fair Trade</a:t>
            </a:r>
          </a:p>
          <a:p>
            <a:pPr marL="285750" indent="-285750">
              <a:buFont typeface="Wingdings" panose="05000000000000000000" pitchFamily="2" charset="2"/>
              <a:buChar char="q"/>
            </a:pPr>
            <a:r>
              <a:rPr lang="en-US" sz="1600" dirty="0" smtClean="0"/>
              <a:t>Key to note:</a:t>
            </a:r>
          </a:p>
          <a:p>
            <a:pPr marL="742950" lvl="1" indent="-285750">
              <a:buFont typeface="Wingdings" panose="05000000000000000000" pitchFamily="2" charset="2"/>
              <a:buChar char="q"/>
            </a:pPr>
            <a:r>
              <a:rPr lang="en-US" sz="1600" dirty="0" smtClean="0"/>
              <a:t>Keep the commodities moving</a:t>
            </a:r>
          </a:p>
          <a:p>
            <a:pPr marL="742950" lvl="1" indent="-285750">
              <a:buFont typeface="Wingdings" panose="05000000000000000000" pitchFamily="2" charset="2"/>
              <a:buChar char="q"/>
            </a:pPr>
            <a:r>
              <a:rPr lang="en-US" sz="1600" dirty="0" smtClean="0"/>
              <a:t>Against policies that </a:t>
            </a:r>
            <a:r>
              <a:rPr lang="en-US" sz="1600" dirty="0" err="1" smtClean="0"/>
              <a:t>unlevel</a:t>
            </a:r>
            <a:r>
              <a:rPr lang="en-US" sz="1600" dirty="0" smtClean="0"/>
              <a:t> the playing field</a:t>
            </a:r>
          </a:p>
          <a:p>
            <a:pPr marL="742950" lvl="1" indent="-285750">
              <a:buFont typeface="Wingdings" panose="05000000000000000000" pitchFamily="2" charset="2"/>
              <a:buChar char="q"/>
            </a:pPr>
            <a:r>
              <a:rPr lang="en-US" sz="1600" dirty="0" smtClean="0"/>
              <a:t>And wouldn’t it be great if more </a:t>
            </a:r>
            <a:r>
              <a:rPr lang="en-US" sz="1600" dirty="0" err="1" smtClean="0"/>
              <a:t>countires</a:t>
            </a:r>
            <a:r>
              <a:rPr lang="en-US" sz="1600" dirty="0" smtClean="0"/>
              <a:t> (not just India) mandated ISRI Specs – to create uniformity and transparency and, frankly, make it easier for all legit trade to continue</a:t>
            </a:r>
            <a:endParaRPr lang="en-US" sz="1600" dirty="0"/>
          </a:p>
        </p:txBody>
      </p:sp>
      <p:sp>
        <p:nvSpPr>
          <p:cNvPr id="4" name="Slide Number Placeholder 3"/>
          <p:cNvSpPr>
            <a:spLocks noGrp="1"/>
          </p:cNvSpPr>
          <p:nvPr>
            <p:ph type="sldNum" sz="quarter" idx="10"/>
          </p:nvPr>
        </p:nvSpPr>
        <p:spPr/>
        <p:txBody>
          <a:bodyPr/>
          <a:lstStyle/>
          <a:p>
            <a:fld id="{E598017B-22CB-0F42-BD0E-594F96A867D6}" type="slidenum">
              <a:rPr lang="en-US" smtClean="0"/>
              <a:t>13</a:t>
            </a:fld>
            <a:endParaRPr lang="en-US"/>
          </a:p>
        </p:txBody>
      </p:sp>
    </p:spTree>
    <p:extLst>
      <p:ext uri="{BB962C8B-B14F-4D97-AF65-F5344CB8AC3E}">
        <p14:creationId xmlns:p14="http://schemas.microsoft.com/office/powerpoint/2010/main" val="31166769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98017B-22CB-0F42-BD0E-594F96A867D6}" type="slidenum">
              <a:rPr lang="en-US" smtClean="0"/>
              <a:t>14</a:t>
            </a:fld>
            <a:endParaRPr lang="en-US"/>
          </a:p>
        </p:txBody>
      </p:sp>
    </p:spTree>
    <p:extLst>
      <p:ext uri="{BB962C8B-B14F-4D97-AF65-F5344CB8AC3E}">
        <p14:creationId xmlns:p14="http://schemas.microsoft.com/office/powerpoint/2010/main" val="3421672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Aft>
                <a:spcPts val="1600"/>
              </a:spcAft>
              <a:buFont typeface="Wingdings" panose="05000000000000000000" pitchFamily="2" charset="2"/>
              <a:buChar char="q"/>
            </a:pPr>
            <a:r>
              <a:rPr lang="en-US" sz="1600" dirty="0" smtClean="0"/>
              <a:t>Tracy invited me to speak on </a:t>
            </a:r>
            <a:r>
              <a:rPr lang="en-US" sz="1600" u="sng" dirty="0" smtClean="0"/>
              <a:t>trade for North America</a:t>
            </a:r>
            <a:endParaRPr lang="en-US" sz="1600" dirty="0" smtClean="0"/>
          </a:p>
          <a:p>
            <a:pPr marL="742950" lvl="1" indent="-285750">
              <a:spcAft>
                <a:spcPts val="1600"/>
              </a:spcAft>
              <a:buFont typeface="Wingdings" panose="05000000000000000000" pitchFamily="2" charset="2"/>
              <a:buChar char="q"/>
            </a:pPr>
            <a:r>
              <a:rPr lang="en-US" sz="1600" dirty="0" smtClean="0"/>
              <a:t>dominated by NAFTA</a:t>
            </a:r>
          </a:p>
          <a:p>
            <a:pPr marL="742950" lvl="1" indent="-285750">
              <a:spcAft>
                <a:spcPts val="1600"/>
              </a:spcAft>
              <a:buFont typeface="Wingdings" panose="05000000000000000000" pitchFamily="2" charset="2"/>
              <a:buChar char="q"/>
            </a:pPr>
            <a:r>
              <a:rPr lang="en-US" sz="1600" dirty="0" smtClean="0"/>
              <a:t>First presentation draft very different because of quickly evolving trade policy and politics in Washington.</a:t>
            </a:r>
          </a:p>
          <a:p>
            <a:pPr marL="285750" indent="-285750">
              <a:spcAft>
                <a:spcPts val="1600"/>
              </a:spcAft>
              <a:buFont typeface="Wingdings" panose="05000000000000000000" pitchFamily="2" charset="2"/>
              <a:buChar char="q"/>
            </a:pPr>
            <a:r>
              <a:rPr lang="en-US" sz="1600" dirty="0" smtClean="0"/>
              <a:t>Want to touch briefly on a few other trade initiatives happening around the world</a:t>
            </a:r>
          </a:p>
          <a:p>
            <a:pPr marL="285750" indent="-285750">
              <a:spcAft>
                <a:spcPts val="1600"/>
              </a:spcAft>
              <a:buFont typeface="Wingdings" panose="05000000000000000000" pitchFamily="2" charset="2"/>
              <a:buChar char="q"/>
            </a:pPr>
            <a:r>
              <a:rPr lang="en-US" sz="1600" dirty="0" smtClean="0"/>
              <a:t>And finally a discussion on a critical development in China.</a:t>
            </a:r>
            <a:endParaRPr lang="en-US" sz="1600" dirty="0"/>
          </a:p>
        </p:txBody>
      </p:sp>
      <p:sp>
        <p:nvSpPr>
          <p:cNvPr id="4" name="Slide Number Placeholder 3"/>
          <p:cNvSpPr>
            <a:spLocks noGrp="1"/>
          </p:cNvSpPr>
          <p:nvPr>
            <p:ph type="sldNum" sz="quarter" idx="10"/>
          </p:nvPr>
        </p:nvSpPr>
        <p:spPr/>
        <p:txBody>
          <a:bodyPr/>
          <a:lstStyle/>
          <a:p>
            <a:fld id="{E598017B-22CB-0F42-BD0E-594F96A867D6}" type="slidenum">
              <a:rPr lang="en-US" smtClean="0"/>
              <a:t>2</a:t>
            </a:fld>
            <a:endParaRPr lang="en-US"/>
          </a:p>
        </p:txBody>
      </p:sp>
    </p:spTree>
    <p:extLst>
      <p:ext uri="{BB962C8B-B14F-4D97-AF65-F5344CB8AC3E}">
        <p14:creationId xmlns:p14="http://schemas.microsoft.com/office/powerpoint/2010/main" val="1256012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Wingdings" panose="05000000000000000000" pitchFamily="2" charset="2"/>
              <a:buChar char="q"/>
            </a:pPr>
            <a:r>
              <a:rPr lang="en-US" sz="1400" dirty="0" smtClean="0"/>
              <a:t>Start with a history lesson to demonstrate just how completely interlinked the North American economies are</a:t>
            </a:r>
          </a:p>
          <a:p>
            <a:pPr marL="285750" indent="-285750">
              <a:buFont typeface="Wingdings" panose="05000000000000000000" pitchFamily="2" charset="2"/>
              <a:buChar char="q"/>
            </a:pPr>
            <a:r>
              <a:rPr lang="en-US" sz="1400" dirty="0" smtClean="0"/>
              <a:t>President x and Premier Y signed what was conceivably the world’s first trade agreement – </a:t>
            </a:r>
            <a:r>
              <a:rPr lang="en-US" sz="1400" dirty="0" err="1" smtClean="0"/>
              <a:t>buuuuut</a:t>
            </a:r>
            <a:r>
              <a:rPr lang="en-US" sz="1400" dirty="0" smtClean="0"/>
              <a:t>, the Canadian population rejected it, and it never came into force (and, in fact, Premier Y lost his job over it – so I guess trade has played a big role in politics for over a century!)</a:t>
            </a:r>
          </a:p>
          <a:p>
            <a:pPr marL="285750" indent="-285750">
              <a:buFont typeface="Wingdings" panose="05000000000000000000" pitchFamily="2" charset="2"/>
              <a:buChar char="q"/>
            </a:pPr>
            <a:r>
              <a:rPr lang="en-US" sz="1400" dirty="0" smtClean="0"/>
              <a:t>Fast forward 54 years, the U.S. and Canada signed an automotive parts agreement, which set in motion what we have today as the a highly integrated manufacturing sector building on each country’s </a:t>
            </a:r>
            <a:r>
              <a:rPr lang="en-US" sz="1400" dirty="0" err="1" smtClean="0"/>
              <a:t>specialities</a:t>
            </a:r>
            <a:r>
              <a:rPr lang="en-US" sz="1400" dirty="0" smtClean="0"/>
              <a:t> and economies of scale – and creating what I believe could be bigger than agriculture in terms of influencing NAFTA’s outcome</a:t>
            </a:r>
          </a:p>
          <a:p>
            <a:pPr marL="285750" indent="-285750">
              <a:buFont typeface="Wingdings" panose="05000000000000000000" pitchFamily="2" charset="2"/>
              <a:buChar char="q"/>
            </a:pPr>
            <a:r>
              <a:rPr lang="en-US" sz="1400" dirty="0" smtClean="0"/>
              <a:t>The U.S. and Canada expanded on that agreement – and taking a cue from the European Economic Community to create a comprehensive FTA </a:t>
            </a:r>
            <a:r>
              <a:rPr lang="en-US" sz="1400" i="1" dirty="0" smtClean="0">
                <a:solidFill>
                  <a:schemeClr val="accent2">
                    <a:lumMod val="75000"/>
                  </a:schemeClr>
                </a:solidFill>
              </a:rPr>
              <a:t>(read some bullets)</a:t>
            </a:r>
          </a:p>
          <a:p>
            <a:pPr marL="285750" indent="-285750">
              <a:buFont typeface="Wingdings" panose="05000000000000000000" pitchFamily="2" charset="2"/>
              <a:buChar char="q"/>
            </a:pPr>
            <a:r>
              <a:rPr lang="en-US" sz="1400" dirty="0" smtClean="0"/>
              <a:t>And in 1994, that agreement expanded to Mexico and captured other disciplines such as </a:t>
            </a:r>
            <a:r>
              <a:rPr lang="en-US" sz="1400" i="1" dirty="0" smtClean="0">
                <a:solidFill>
                  <a:schemeClr val="accent2">
                    <a:lumMod val="75000"/>
                  </a:schemeClr>
                </a:solidFill>
              </a:rPr>
              <a:t>(read some bullets)</a:t>
            </a:r>
          </a:p>
          <a:p>
            <a:endParaRPr lang="en-US" dirty="0"/>
          </a:p>
        </p:txBody>
      </p:sp>
      <p:sp>
        <p:nvSpPr>
          <p:cNvPr id="4" name="Slide Number Placeholder 3"/>
          <p:cNvSpPr>
            <a:spLocks noGrp="1"/>
          </p:cNvSpPr>
          <p:nvPr>
            <p:ph type="sldNum" sz="quarter" idx="10"/>
          </p:nvPr>
        </p:nvSpPr>
        <p:spPr/>
        <p:txBody>
          <a:bodyPr/>
          <a:lstStyle/>
          <a:p>
            <a:fld id="{E598017B-22CB-0F42-BD0E-594F96A867D6}" type="slidenum">
              <a:rPr lang="en-US" smtClean="0"/>
              <a:t>3</a:t>
            </a:fld>
            <a:endParaRPr lang="en-US"/>
          </a:p>
        </p:txBody>
      </p:sp>
    </p:spTree>
    <p:extLst>
      <p:ext uri="{BB962C8B-B14F-4D97-AF65-F5344CB8AC3E}">
        <p14:creationId xmlns:p14="http://schemas.microsoft.com/office/powerpoint/2010/main" val="3249826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Wingdings" panose="05000000000000000000" pitchFamily="2" charset="2"/>
              <a:buChar char="q"/>
            </a:pPr>
            <a:r>
              <a:rPr lang="en-US" sz="1500" dirty="0" smtClean="0"/>
              <a:t>Don’t want to spend too much time on these stats – nor am I trying to make a statement other than a personal sentiment that NAFTA has been good. </a:t>
            </a:r>
          </a:p>
          <a:p>
            <a:pPr marL="285750" indent="-285750">
              <a:buFont typeface="Wingdings" panose="05000000000000000000" pitchFamily="2" charset="2"/>
              <a:buChar char="q"/>
            </a:pPr>
            <a:r>
              <a:rPr lang="en-US" sz="1500" dirty="0" smtClean="0"/>
              <a:t>1/3 of US exports to CA and MX = </a:t>
            </a:r>
            <a:r>
              <a:rPr lang="en-US" sz="1500" u="sng" dirty="0" smtClean="0"/>
              <a:t>more </a:t>
            </a:r>
            <a:r>
              <a:rPr lang="en-US" sz="1500" u="sng" dirty="0"/>
              <a:t>than next </a:t>
            </a:r>
            <a:r>
              <a:rPr lang="en-US" sz="1500" dirty="0"/>
              <a:t>10 export markets </a:t>
            </a:r>
            <a:r>
              <a:rPr lang="en-US" sz="1500" dirty="0" smtClean="0"/>
              <a:t>combined</a:t>
            </a:r>
          </a:p>
          <a:p>
            <a:pPr marL="285750" indent="-285750">
              <a:buFont typeface="Wingdings" panose="05000000000000000000" pitchFamily="2" charset="2"/>
              <a:buChar char="q"/>
            </a:pPr>
            <a:r>
              <a:rPr lang="en-US" sz="1500" dirty="0" smtClean="0"/>
              <a:t>Other than Chinese supplying more to the U.S. market, the three countries are </a:t>
            </a:r>
            <a:r>
              <a:rPr lang="en-US" sz="1500" u="sng" dirty="0" smtClean="0"/>
              <a:t>each other’s largest </a:t>
            </a:r>
            <a:r>
              <a:rPr lang="en-US" sz="1500" dirty="0" smtClean="0"/>
              <a:t>suppliers and customers.</a:t>
            </a:r>
          </a:p>
          <a:p>
            <a:pPr marL="285750" indent="-285750">
              <a:buFont typeface="Wingdings" panose="05000000000000000000" pitchFamily="2" charset="2"/>
              <a:buChar char="q"/>
            </a:pPr>
            <a:r>
              <a:rPr lang="en-US" sz="1500" dirty="0" smtClean="0"/>
              <a:t>Total </a:t>
            </a:r>
            <a:r>
              <a:rPr lang="en-US" sz="1500" u="sng" dirty="0"/>
              <a:t>trade quadrupled</a:t>
            </a:r>
            <a:r>
              <a:rPr lang="en-US" sz="1500" dirty="0"/>
              <a:t>: $297 </a:t>
            </a:r>
            <a:r>
              <a:rPr lang="en-US" sz="1500" dirty="0" err="1"/>
              <a:t>Bil</a:t>
            </a:r>
            <a:r>
              <a:rPr lang="en-US" sz="1500" dirty="0"/>
              <a:t> to $1.3 </a:t>
            </a:r>
            <a:r>
              <a:rPr lang="en-US" sz="1500" dirty="0" err="1" smtClean="0"/>
              <a:t>Tril</a:t>
            </a:r>
            <a:endParaRPr lang="en-US" sz="1500" dirty="0" smtClean="0"/>
          </a:p>
          <a:p>
            <a:pPr marL="285750" indent="-285750">
              <a:buFont typeface="Wingdings" panose="05000000000000000000" pitchFamily="2" charset="2"/>
              <a:buChar char="q"/>
            </a:pPr>
            <a:r>
              <a:rPr lang="en-US" sz="1500" dirty="0" smtClean="0"/>
              <a:t>Represents ¼ of the world’s GDP (though </a:t>
            </a:r>
            <a:r>
              <a:rPr lang="en-US" sz="1500" u="sng" dirty="0" smtClean="0"/>
              <a:t>only </a:t>
            </a:r>
            <a:r>
              <a:rPr lang="en-US" sz="1500" u="sng" dirty="0"/>
              <a:t>1/7</a:t>
            </a:r>
            <a:r>
              <a:rPr lang="en-US" sz="1500" u="sng" baseline="30000" dirty="0"/>
              <a:t>th</a:t>
            </a:r>
            <a:r>
              <a:rPr lang="en-US" sz="1500" u="sng" dirty="0"/>
              <a:t> </a:t>
            </a:r>
            <a:r>
              <a:rPr lang="en-US" sz="1500" dirty="0"/>
              <a:t>of the </a:t>
            </a:r>
            <a:r>
              <a:rPr lang="en-US" sz="1500" dirty="0" smtClean="0"/>
              <a:t>population)</a:t>
            </a:r>
          </a:p>
          <a:p>
            <a:pPr marL="285750" indent="-285750">
              <a:buFont typeface="Wingdings" panose="05000000000000000000" pitchFamily="2" charset="2"/>
              <a:buChar char="q"/>
            </a:pPr>
            <a:r>
              <a:rPr lang="en-US" sz="1500" dirty="0" smtClean="0"/>
              <a:t>Canada </a:t>
            </a:r>
            <a:r>
              <a:rPr lang="en-US" sz="1500" dirty="0"/>
              <a:t>did </a:t>
            </a:r>
            <a:r>
              <a:rPr lang="en-US" sz="1500" u="sng" dirty="0"/>
              <a:t>not become the 51</a:t>
            </a:r>
            <a:r>
              <a:rPr lang="en-US" sz="1500" u="sng" baseline="30000" dirty="0"/>
              <a:t>st</a:t>
            </a:r>
            <a:r>
              <a:rPr lang="en-US" sz="1500" u="sng" dirty="0"/>
              <a:t> </a:t>
            </a:r>
            <a:r>
              <a:rPr lang="en-US" sz="1500" u="sng" dirty="0" smtClean="0"/>
              <a:t>state </a:t>
            </a:r>
            <a:r>
              <a:rPr lang="en-US" sz="1500" dirty="0" smtClean="0"/>
              <a:t>as many feared, with annual export growth to the U.S. of 4.6%.</a:t>
            </a:r>
          </a:p>
          <a:p>
            <a:pPr marL="285750" indent="-285750">
              <a:buFont typeface="Wingdings" panose="05000000000000000000" pitchFamily="2" charset="2"/>
              <a:buChar char="q"/>
            </a:pPr>
            <a:r>
              <a:rPr lang="en-US" sz="1500" dirty="0" smtClean="0"/>
              <a:t>Although US </a:t>
            </a:r>
            <a:r>
              <a:rPr lang="en-US" sz="1500" dirty="0"/>
              <a:t>share of </a:t>
            </a:r>
            <a:r>
              <a:rPr lang="en-US" sz="1500" dirty="0" smtClean="0"/>
              <a:t>Canada’s imports is steadily declining, Canada is still </a:t>
            </a:r>
            <a:r>
              <a:rPr lang="en-US" sz="1500" u="sng" dirty="0" smtClean="0"/>
              <a:t>America’s #</a:t>
            </a:r>
            <a:r>
              <a:rPr lang="en-US" sz="1500" u="sng" dirty="0"/>
              <a:t>1 destination </a:t>
            </a:r>
            <a:r>
              <a:rPr lang="en-US" sz="1500" dirty="0" smtClean="0"/>
              <a:t>and the #1 destination for </a:t>
            </a:r>
            <a:r>
              <a:rPr lang="en-US" sz="1500" u="sng" dirty="0" smtClean="0"/>
              <a:t>35 </a:t>
            </a:r>
            <a:r>
              <a:rPr lang="en-US" sz="1500" dirty="0" smtClean="0"/>
              <a:t>U.S. states</a:t>
            </a:r>
          </a:p>
          <a:p>
            <a:pPr marL="285750" indent="-285750">
              <a:buFont typeface="Wingdings" panose="05000000000000000000" pitchFamily="2" charset="2"/>
              <a:buChar char="q"/>
            </a:pPr>
            <a:r>
              <a:rPr lang="en-US" sz="1500" dirty="0" smtClean="0"/>
              <a:t>For </a:t>
            </a:r>
            <a:r>
              <a:rPr lang="en-US" sz="1500" dirty="0"/>
              <a:t>Mexico, </a:t>
            </a:r>
            <a:r>
              <a:rPr lang="en-US" sz="1500" dirty="0" smtClean="0"/>
              <a:t>although growth has only been about 1.3% due to NAFTA, the agreement went a long way to solidifying key </a:t>
            </a:r>
            <a:r>
              <a:rPr lang="en-US" sz="1500" u="sng" dirty="0" smtClean="0"/>
              <a:t>economic reforms </a:t>
            </a:r>
            <a:r>
              <a:rPr lang="en-US" sz="1500" dirty="0"/>
              <a:t>of ‘80s and early 1990s </a:t>
            </a:r>
            <a:endParaRPr lang="en-US" sz="1500" dirty="0" smtClean="0"/>
          </a:p>
          <a:p>
            <a:pPr marL="285750" indent="-285750">
              <a:buFont typeface="Wingdings" panose="05000000000000000000" pitchFamily="2" charset="2"/>
              <a:buChar char="q"/>
            </a:pPr>
            <a:r>
              <a:rPr lang="en-US" sz="1500" dirty="0" smtClean="0"/>
              <a:t>Just </a:t>
            </a:r>
            <a:r>
              <a:rPr lang="en-US" sz="1500" dirty="0"/>
              <a:t>over 80% of </a:t>
            </a:r>
            <a:r>
              <a:rPr lang="en-US" sz="1500" dirty="0" smtClean="0"/>
              <a:t>Mexican exports </a:t>
            </a:r>
            <a:r>
              <a:rPr lang="en-US" sz="1500" dirty="0"/>
              <a:t>go to the United States</a:t>
            </a:r>
          </a:p>
        </p:txBody>
      </p:sp>
      <p:sp>
        <p:nvSpPr>
          <p:cNvPr id="4" name="Slide Number Placeholder 3"/>
          <p:cNvSpPr>
            <a:spLocks noGrp="1"/>
          </p:cNvSpPr>
          <p:nvPr>
            <p:ph type="sldNum" sz="quarter" idx="10"/>
          </p:nvPr>
        </p:nvSpPr>
        <p:spPr/>
        <p:txBody>
          <a:bodyPr/>
          <a:lstStyle/>
          <a:p>
            <a:fld id="{E598017B-22CB-0F42-BD0E-594F96A867D6}" type="slidenum">
              <a:rPr lang="en-US" smtClean="0"/>
              <a:t>4</a:t>
            </a:fld>
            <a:endParaRPr lang="en-US" dirty="0"/>
          </a:p>
        </p:txBody>
      </p:sp>
    </p:spTree>
    <p:extLst>
      <p:ext uri="{BB962C8B-B14F-4D97-AF65-F5344CB8AC3E}">
        <p14:creationId xmlns:p14="http://schemas.microsoft.com/office/powerpoint/2010/main" val="2801374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u="sng" dirty="0" smtClean="0"/>
              <a:t>Timeline</a:t>
            </a:r>
          </a:p>
          <a:p>
            <a:pPr marL="285750" indent="-285750">
              <a:buFont typeface="Wingdings" panose="05000000000000000000" pitchFamily="2" charset="2"/>
              <a:buChar char="q"/>
            </a:pPr>
            <a:r>
              <a:rPr lang="en-US" sz="1400" dirty="0" smtClean="0"/>
              <a:t>Okay – crux of the matter</a:t>
            </a:r>
          </a:p>
          <a:p>
            <a:pPr marL="285750" indent="-285750">
              <a:buFont typeface="Wingdings" panose="05000000000000000000" pitchFamily="2" charset="2"/>
              <a:buChar char="q"/>
            </a:pPr>
            <a:r>
              <a:rPr lang="en-US" sz="1400" dirty="0" smtClean="0"/>
              <a:t>Based on POTUS tweets and other newsmakers, </a:t>
            </a:r>
            <a:r>
              <a:rPr lang="en-US" sz="1400" dirty="0" err="1" smtClean="0"/>
              <a:t>GoM</a:t>
            </a:r>
            <a:r>
              <a:rPr lang="en-US" sz="1400" dirty="0" smtClean="0"/>
              <a:t> got a head start on public consultations</a:t>
            </a:r>
          </a:p>
          <a:p>
            <a:pPr marL="285750" indent="-285750">
              <a:buFont typeface="Wingdings" panose="05000000000000000000" pitchFamily="2" charset="2"/>
              <a:buChar char="q"/>
            </a:pPr>
            <a:r>
              <a:rPr lang="en-US" sz="1400" dirty="0" smtClean="0"/>
              <a:t>But Admin’s official announcement came just three days after Robert </a:t>
            </a:r>
            <a:r>
              <a:rPr lang="en-US" sz="1400" dirty="0" err="1" smtClean="0"/>
              <a:t>Lighthizer</a:t>
            </a:r>
            <a:r>
              <a:rPr lang="en-US" sz="1400" dirty="0" smtClean="0"/>
              <a:t> was sworn in as US Trade Rep;</a:t>
            </a:r>
          </a:p>
          <a:p>
            <a:pPr marL="285750" indent="-285750">
              <a:buFont typeface="Wingdings" panose="05000000000000000000" pitchFamily="2" charset="2"/>
              <a:buChar char="q"/>
            </a:pPr>
            <a:r>
              <a:rPr lang="en-US" sz="1400" dirty="0" smtClean="0"/>
              <a:t>Initiates 90 day consultation period as mandated by Trade Promotion Authority – ends Aug 16</a:t>
            </a:r>
          </a:p>
          <a:p>
            <a:pPr marL="742950" lvl="1" indent="-285750">
              <a:buFont typeface="Wingdings" panose="05000000000000000000" pitchFamily="2" charset="2"/>
              <a:buChar char="q"/>
            </a:pPr>
            <a:r>
              <a:rPr lang="en-US" sz="1400" dirty="0" smtClean="0"/>
              <a:t>Admin surprised us with a request for public comments but gave just two weeks – hearing set for end-June.  Note that ISRI is not submitting due to some constraints, but it is not a lost cause, and anyways we had already started engaging Admin on key issues</a:t>
            </a:r>
          </a:p>
          <a:p>
            <a:pPr marL="285750" indent="-285750">
              <a:buFont typeface="Wingdings" panose="05000000000000000000" pitchFamily="2" charset="2"/>
              <a:buChar char="q"/>
            </a:pPr>
            <a:r>
              <a:rPr lang="en-US" sz="1400" dirty="0" smtClean="0"/>
              <a:t>PM Trudeau kicked off his government’s only public consultation period – encourage you to respond if there is a specific issue in mind.</a:t>
            </a:r>
          </a:p>
          <a:p>
            <a:pPr marL="285750" indent="-285750">
              <a:buFont typeface="Wingdings" panose="05000000000000000000" pitchFamily="2" charset="2"/>
              <a:buChar char="q"/>
            </a:pPr>
            <a:r>
              <a:rPr lang="en-US" sz="1400" dirty="0" smtClean="0"/>
              <a:t>For the U.S. side, August 16 is the earliest date for </a:t>
            </a:r>
            <a:r>
              <a:rPr lang="en-US" sz="1400" dirty="0" err="1" smtClean="0"/>
              <a:t>negs</a:t>
            </a:r>
            <a:r>
              <a:rPr lang="en-US" sz="1400" dirty="0" smtClean="0"/>
              <a:t> to begin – certainly timing requires </a:t>
            </a:r>
            <a:r>
              <a:rPr lang="en-US" sz="1400" dirty="0" err="1" smtClean="0"/>
              <a:t>acuienscence</a:t>
            </a:r>
            <a:r>
              <a:rPr lang="en-US" sz="1400" dirty="0" smtClean="0"/>
              <a:t> by all three – and Mexico is anxious to complete before its own election season next year….I’ll explain in a moment why that’s a challenge.</a:t>
            </a:r>
          </a:p>
          <a:p>
            <a:r>
              <a:rPr lang="en-US" sz="1400" u="sng" dirty="0" smtClean="0"/>
              <a:t>Agenda</a:t>
            </a:r>
          </a:p>
          <a:p>
            <a:pPr marL="285750" indent="-285750">
              <a:buFont typeface="Wingdings" panose="05000000000000000000" pitchFamily="2" charset="2"/>
              <a:buChar char="q"/>
            </a:pPr>
            <a:r>
              <a:rPr lang="en-US" sz="1400" i="1" dirty="0" smtClean="0">
                <a:solidFill>
                  <a:schemeClr val="accent2">
                    <a:lumMod val="75000"/>
                  </a:schemeClr>
                </a:solidFill>
              </a:rPr>
              <a:t>Read/interpret slide points but hi-lite key for recycling</a:t>
            </a:r>
          </a:p>
        </p:txBody>
      </p:sp>
      <p:sp>
        <p:nvSpPr>
          <p:cNvPr id="4" name="Slide Number Placeholder 3"/>
          <p:cNvSpPr>
            <a:spLocks noGrp="1"/>
          </p:cNvSpPr>
          <p:nvPr>
            <p:ph type="sldNum" sz="quarter" idx="10"/>
          </p:nvPr>
        </p:nvSpPr>
        <p:spPr/>
        <p:txBody>
          <a:bodyPr/>
          <a:lstStyle/>
          <a:p>
            <a:fld id="{E598017B-22CB-0F42-BD0E-594F96A867D6}" type="slidenum">
              <a:rPr lang="en-US" smtClean="0"/>
              <a:t>5</a:t>
            </a:fld>
            <a:endParaRPr lang="en-US" dirty="0"/>
          </a:p>
        </p:txBody>
      </p:sp>
    </p:spTree>
    <p:extLst>
      <p:ext uri="{BB962C8B-B14F-4D97-AF65-F5344CB8AC3E}">
        <p14:creationId xmlns:p14="http://schemas.microsoft.com/office/powerpoint/2010/main" val="3158962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Wingdings" panose="05000000000000000000" pitchFamily="2" charset="2"/>
              <a:buChar char="q"/>
            </a:pPr>
            <a:r>
              <a:rPr lang="en-US" dirty="0" smtClean="0"/>
              <a:t>Completing in </a:t>
            </a:r>
            <a:r>
              <a:rPr lang="en-US" u="sng" dirty="0" smtClean="0"/>
              <a:t>six months is difficult </a:t>
            </a:r>
            <a:r>
              <a:rPr lang="en-US" dirty="0" smtClean="0"/>
              <a:t>because any long-standing, large and comprehensive trade relationship will have its sticky points – and these will loom large, and sometimes even overshadow, the negotiations.</a:t>
            </a:r>
          </a:p>
          <a:p>
            <a:pPr marL="285750" indent="-285750">
              <a:buFont typeface="Wingdings" panose="05000000000000000000" pitchFamily="2" charset="2"/>
              <a:buChar char="q"/>
            </a:pPr>
            <a:r>
              <a:rPr lang="en-US" dirty="0" smtClean="0"/>
              <a:t>Also, as evidenced by some of their </a:t>
            </a:r>
            <a:r>
              <a:rPr lang="en-US" u="sng" dirty="0" smtClean="0"/>
              <a:t>public remarks</a:t>
            </a:r>
            <a:r>
              <a:rPr lang="en-US" dirty="0" smtClean="0"/>
              <a:t>, and keen to negotiate the best deal for themselves…entrenched interests, some protectionist tendencies and even personalities could have influence.</a:t>
            </a:r>
          </a:p>
          <a:p>
            <a:pPr marL="285750" indent="-285750">
              <a:buFont typeface="Wingdings" panose="05000000000000000000" pitchFamily="2" charset="2"/>
              <a:buChar char="q"/>
            </a:pPr>
            <a:r>
              <a:rPr lang="en-US" dirty="0" smtClean="0"/>
              <a:t>There will also be additional voices in the mix: although the </a:t>
            </a:r>
            <a:r>
              <a:rPr lang="en-US" u="sng" dirty="0" smtClean="0"/>
              <a:t>states and provinces </a:t>
            </a:r>
            <a:r>
              <a:rPr lang="en-US" dirty="0" smtClean="0"/>
              <a:t>are not bound to all the disciplines in NAFTA, premiers and governors care a lot of about the health of their state economies and the health of their constituents’ businesses.  </a:t>
            </a:r>
          </a:p>
          <a:p>
            <a:pPr marL="742950" lvl="1" indent="-285750">
              <a:buFont typeface="Wingdings" panose="05000000000000000000" pitchFamily="2" charset="2"/>
              <a:buChar char="q"/>
            </a:pPr>
            <a:r>
              <a:rPr lang="en-US" dirty="0" smtClean="0"/>
              <a:t>This week, </a:t>
            </a:r>
            <a:r>
              <a:rPr lang="en-US" u="sng" dirty="0" smtClean="0"/>
              <a:t>seven Canadian provincial and territorial premiers </a:t>
            </a:r>
            <a:r>
              <a:rPr lang="en-US" dirty="0" smtClean="0"/>
              <a:t>were in Washington lobbying for key interests, including softwood lumber and agriculture.</a:t>
            </a:r>
          </a:p>
          <a:p>
            <a:pPr marL="285750" indent="-285750">
              <a:buFont typeface="Wingdings" panose="05000000000000000000" pitchFamily="2" charset="2"/>
              <a:buChar char="q"/>
            </a:pPr>
            <a:r>
              <a:rPr lang="en-US" dirty="0" smtClean="0"/>
              <a:t>Vitriol about a </a:t>
            </a:r>
            <a:r>
              <a:rPr lang="en-US" u="sng" dirty="0" smtClean="0"/>
              <a:t>border wall </a:t>
            </a:r>
            <a:r>
              <a:rPr lang="en-US" dirty="0" smtClean="0"/>
              <a:t>has meant visits by every Mexican cabinet official to Washington just in </a:t>
            </a:r>
            <a:r>
              <a:rPr lang="en-US" dirty="0" err="1" smtClean="0"/>
              <a:t>Prez</a:t>
            </a:r>
            <a:r>
              <a:rPr lang="en-US" dirty="0" smtClean="0"/>
              <a:t> Trump’s first four months.</a:t>
            </a:r>
          </a:p>
          <a:p>
            <a:pPr marL="285750" indent="-285750">
              <a:buFont typeface="Wingdings" panose="05000000000000000000" pitchFamily="2" charset="2"/>
              <a:buChar char="q"/>
            </a:pPr>
            <a:r>
              <a:rPr lang="en-US" dirty="0" smtClean="0"/>
              <a:t>How does the U.S. withdrawal from the </a:t>
            </a:r>
            <a:r>
              <a:rPr lang="en-US" u="sng" dirty="0" smtClean="0"/>
              <a:t>Paris Climate </a:t>
            </a:r>
            <a:r>
              <a:rPr lang="en-US" dirty="0" smtClean="0"/>
              <a:t>Agreement impact negotiating trust – and, for that matter, environmental standards in the agreement?</a:t>
            </a:r>
          </a:p>
          <a:p>
            <a:pPr marL="285750" indent="-285750">
              <a:buFont typeface="Wingdings" panose="05000000000000000000" pitchFamily="2" charset="2"/>
              <a:buChar char="q"/>
            </a:pPr>
            <a:r>
              <a:rPr lang="en-US" u="sng" dirty="0" smtClean="0"/>
              <a:t>Canada</a:t>
            </a:r>
            <a:r>
              <a:rPr lang="en-US" dirty="0" smtClean="0"/>
              <a:t> has also been particularly active in </a:t>
            </a:r>
            <a:r>
              <a:rPr lang="en-US" u="sng" dirty="0" smtClean="0"/>
              <a:t>submitting comments</a:t>
            </a:r>
            <a:r>
              <a:rPr lang="en-US" dirty="0" smtClean="0"/>
              <a:t> to Trump administration reviews on steel and </a:t>
            </a:r>
            <a:r>
              <a:rPr lang="en-US" dirty="0" err="1" smtClean="0"/>
              <a:t>alu</a:t>
            </a:r>
            <a:r>
              <a:rPr lang="en-US" dirty="0" smtClean="0"/>
              <a:t> imports, a potential safeguard on solar cell imports and others</a:t>
            </a:r>
          </a:p>
          <a:p>
            <a:pPr marL="285750" indent="-285750">
              <a:buFont typeface="Wingdings" panose="05000000000000000000" pitchFamily="2" charset="2"/>
              <a:buChar char="q"/>
            </a:pPr>
            <a:r>
              <a:rPr lang="en-US" dirty="0" smtClean="0"/>
              <a:t>And what about the </a:t>
            </a:r>
            <a:r>
              <a:rPr lang="en-US" u="sng" dirty="0" smtClean="0"/>
              <a:t>U.S. </a:t>
            </a:r>
            <a:r>
              <a:rPr lang="en-US" u="sng" dirty="0" err="1" smtClean="0"/>
              <a:t>ExIm</a:t>
            </a:r>
            <a:r>
              <a:rPr lang="en-US" u="sng" dirty="0" smtClean="0"/>
              <a:t> </a:t>
            </a:r>
            <a:r>
              <a:rPr lang="en-US" dirty="0" smtClean="0"/>
              <a:t>bank, which cannot lend money to </a:t>
            </a:r>
            <a:r>
              <a:rPr lang="en-US" u="sng" dirty="0" smtClean="0"/>
              <a:t>Boeing</a:t>
            </a:r>
            <a:r>
              <a:rPr lang="en-US" dirty="0" smtClean="0"/>
              <a:t>, though that company is busy making waves with Bombardier (and regretting it)</a:t>
            </a:r>
            <a:endParaRPr lang="en-US" dirty="0"/>
          </a:p>
        </p:txBody>
      </p:sp>
      <p:sp>
        <p:nvSpPr>
          <p:cNvPr id="4" name="Slide Number Placeholder 3"/>
          <p:cNvSpPr>
            <a:spLocks noGrp="1"/>
          </p:cNvSpPr>
          <p:nvPr>
            <p:ph type="sldNum" sz="quarter" idx="10"/>
          </p:nvPr>
        </p:nvSpPr>
        <p:spPr/>
        <p:txBody>
          <a:bodyPr/>
          <a:lstStyle/>
          <a:p>
            <a:fld id="{E598017B-22CB-0F42-BD0E-594F96A867D6}" type="slidenum">
              <a:rPr lang="en-US" smtClean="0"/>
              <a:t>6</a:t>
            </a:fld>
            <a:endParaRPr lang="en-US"/>
          </a:p>
        </p:txBody>
      </p:sp>
    </p:spTree>
    <p:extLst>
      <p:ext uri="{BB962C8B-B14F-4D97-AF65-F5344CB8AC3E}">
        <p14:creationId xmlns:p14="http://schemas.microsoft.com/office/powerpoint/2010/main" val="3816702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Wingdings" panose="05000000000000000000" pitchFamily="2" charset="2"/>
              <a:buChar char="q"/>
            </a:pPr>
            <a:r>
              <a:rPr lang="en-US" sz="1500" dirty="0" smtClean="0"/>
              <a:t>The NAFTA Renegotiation is an </a:t>
            </a:r>
            <a:r>
              <a:rPr lang="en-US" sz="1500" u="sng" dirty="0" smtClean="0"/>
              <a:t>opportunity for recyclers</a:t>
            </a:r>
            <a:r>
              <a:rPr lang="en-US" sz="1500" dirty="0" smtClean="0"/>
              <a:t>, so we will not sit idly by while talks take place.</a:t>
            </a:r>
          </a:p>
          <a:p>
            <a:pPr marL="285750" indent="-285750">
              <a:buFont typeface="Wingdings" panose="05000000000000000000" pitchFamily="2" charset="2"/>
              <a:buChar char="q"/>
            </a:pPr>
            <a:r>
              <a:rPr lang="en-US" sz="1500" dirty="0" smtClean="0"/>
              <a:t>ISRI and CARI will </a:t>
            </a:r>
            <a:r>
              <a:rPr lang="en-US" sz="1500" u="sng" dirty="0" smtClean="0"/>
              <a:t>jointly pursue</a:t>
            </a:r>
            <a:r>
              <a:rPr lang="en-US" sz="1500" dirty="0" smtClean="0"/>
              <a:t> an advocacy agenda – and we hope to have a Mexican partner, though the </a:t>
            </a:r>
            <a:r>
              <a:rPr lang="en-US" sz="1500" dirty="0" err="1" smtClean="0"/>
              <a:t>disorgqanization</a:t>
            </a:r>
            <a:r>
              <a:rPr lang="en-US" sz="1500" dirty="0" smtClean="0"/>
              <a:t> of that industry makes it a challenge to find a partner, I’ll just be honest.</a:t>
            </a:r>
          </a:p>
          <a:p>
            <a:pPr marL="285750" indent="-285750">
              <a:buFont typeface="Wingdings" panose="05000000000000000000" pitchFamily="2" charset="2"/>
              <a:buChar char="q"/>
            </a:pPr>
            <a:r>
              <a:rPr lang="en-US" sz="1500" dirty="0" smtClean="0"/>
              <a:t>Anyway, these are the </a:t>
            </a:r>
            <a:r>
              <a:rPr lang="en-US" sz="1500" u="sng" dirty="0" smtClean="0"/>
              <a:t>key elements </a:t>
            </a:r>
            <a:r>
              <a:rPr lang="en-US" sz="1500" dirty="0" smtClean="0"/>
              <a:t>of that agenda, influenced by conversations with members. I’ll just tick them off quickly to explain what they mean:</a:t>
            </a:r>
          </a:p>
          <a:p>
            <a:pPr marL="742950" lvl="1" indent="-285750">
              <a:buFont typeface="Wingdings" panose="05000000000000000000" pitchFamily="2" charset="2"/>
              <a:buChar char="q"/>
            </a:pPr>
            <a:r>
              <a:rPr lang="en-US" sz="1500" u="sng" dirty="0" smtClean="0"/>
              <a:t>Tariffs</a:t>
            </a:r>
            <a:r>
              <a:rPr lang="en-US" sz="1500" dirty="0" smtClean="0"/>
              <a:t>:  zero in all – keep it that way.</a:t>
            </a:r>
          </a:p>
          <a:p>
            <a:pPr marL="742950" lvl="1" indent="-285750">
              <a:buFont typeface="Wingdings" panose="05000000000000000000" pitchFamily="2" charset="2"/>
              <a:buChar char="q"/>
            </a:pPr>
            <a:r>
              <a:rPr lang="en-US" sz="1500" u="sng" dirty="0" smtClean="0"/>
              <a:t>Customs</a:t>
            </a:r>
            <a:r>
              <a:rPr lang="en-US" sz="1500" dirty="0" smtClean="0"/>
              <a:t>: Make it easier, faster and cheaper to get thru</a:t>
            </a:r>
          </a:p>
          <a:p>
            <a:pPr marL="742950" lvl="1" indent="-285750">
              <a:buFont typeface="Wingdings" panose="05000000000000000000" pitchFamily="2" charset="2"/>
              <a:buChar char="q"/>
            </a:pPr>
            <a:r>
              <a:rPr lang="en-US" sz="1500" u="sng" dirty="0" smtClean="0"/>
              <a:t>ROO</a:t>
            </a:r>
            <a:r>
              <a:rPr lang="en-US" sz="1500" dirty="0" smtClean="0"/>
              <a:t>:  certifying origin of materials, a challenge</a:t>
            </a:r>
          </a:p>
          <a:p>
            <a:pPr marL="742950" lvl="1" indent="-285750">
              <a:buFont typeface="Wingdings" panose="05000000000000000000" pitchFamily="2" charset="2"/>
              <a:buChar char="q"/>
            </a:pPr>
            <a:r>
              <a:rPr lang="en-US" sz="1500" u="sng" dirty="0" err="1" smtClean="0"/>
              <a:t>Stds</a:t>
            </a:r>
            <a:r>
              <a:rPr lang="en-US" sz="1500" dirty="0" smtClean="0"/>
              <a:t>:  Make a push to get ISRI Specs a reference point or recognized</a:t>
            </a:r>
          </a:p>
          <a:p>
            <a:pPr marL="742950" lvl="1" indent="-285750">
              <a:buFont typeface="Wingdings" panose="05000000000000000000" pitchFamily="2" charset="2"/>
              <a:buChar char="q"/>
            </a:pPr>
            <a:r>
              <a:rPr lang="en-US" sz="1500" u="sng" dirty="0" smtClean="0"/>
              <a:t>Incentives</a:t>
            </a:r>
            <a:r>
              <a:rPr lang="en-US" sz="1500" dirty="0" smtClean="0"/>
              <a:t>:  eliminate </a:t>
            </a:r>
            <a:r>
              <a:rPr lang="en-US" sz="1500" dirty="0" err="1" smtClean="0"/>
              <a:t>govt</a:t>
            </a:r>
            <a:r>
              <a:rPr lang="en-US" sz="1500" dirty="0" smtClean="0"/>
              <a:t> subsidies that are distorting scrap markets, such as rubber</a:t>
            </a:r>
          </a:p>
          <a:p>
            <a:pPr marL="742950" lvl="1" indent="-285750">
              <a:buFont typeface="Wingdings" panose="05000000000000000000" pitchFamily="2" charset="2"/>
              <a:buChar char="q"/>
            </a:pPr>
            <a:r>
              <a:rPr lang="en-US" sz="1500" u="sng" dirty="0" smtClean="0"/>
              <a:t>Services</a:t>
            </a:r>
            <a:r>
              <a:rPr lang="en-US" sz="1500" dirty="0" smtClean="0"/>
              <a:t>:  Ensure easy border crossings for personnel and equip for repairs</a:t>
            </a:r>
          </a:p>
          <a:p>
            <a:pPr marL="742950" lvl="1" indent="-285750">
              <a:buFont typeface="Wingdings" panose="05000000000000000000" pitchFamily="2" charset="2"/>
              <a:buChar char="q"/>
            </a:pPr>
            <a:r>
              <a:rPr lang="en-US" sz="1500" u="sng" dirty="0" smtClean="0"/>
              <a:t>Tax</a:t>
            </a:r>
            <a:r>
              <a:rPr lang="en-US" sz="1500" dirty="0" smtClean="0"/>
              <a:t>:  Mexico’s VAT and U.S. BAT proposal</a:t>
            </a:r>
            <a:endParaRPr lang="en-US" sz="1500" u="sng" dirty="0" smtClean="0"/>
          </a:p>
          <a:p>
            <a:pPr marL="285750" indent="-285750">
              <a:buFont typeface="Wingdings" panose="05000000000000000000" pitchFamily="2" charset="2"/>
              <a:buChar char="q"/>
            </a:pPr>
            <a:r>
              <a:rPr lang="en-US" sz="1500" dirty="0" smtClean="0"/>
              <a:t>If we are </a:t>
            </a:r>
            <a:r>
              <a:rPr lang="en-US" sz="1500" u="sng" dirty="0" smtClean="0"/>
              <a:t>missing anything</a:t>
            </a:r>
            <a:r>
              <a:rPr lang="en-US" sz="1500" dirty="0" smtClean="0"/>
              <a:t>, please let us know.</a:t>
            </a:r>
            <a:endParaRPr lang="en-US" sz="1500" dirty="0"/>
          </a:p>
        </p:txBody>
      </p:sp>
      <p:sp>
        <p:nvSpPr>
          <p:cNvPr id="4" name="Slide Number Placeholder 3"/>
          <p:cNvSpPr>
            <a:spLocks noGrp="1"/>
          </p:cNvSpPr>
          <p:nvPr>
            <p:ph type="sldNum" sz="quarter" idx="10"/>
          </p:nvPr>
        </p:nvSpPr>
        <p:spPr/>
        <p:txBody>
          <a:bodyPr/>
          <a:lstStyle/>
          <a:p>
            <a:fld id="{E598017B-22CB-0F42-BD0E-594F96A867D6}" type="slidenum">
              <a:rPr lang="en-US" smtClean="0"/>
              <a:t>7</a:t>
            </a:fld>
            <a:endParaRPr lang="en-US" dirty="0"/>
          </a:p>
        </p:txBody>
      </p:sp>
    </p:spTree>
    <p:extLst>
      <p:ext uri="{BB962C8B-B14F-4D97-AF65-F5344CB8AC3E}">
        <p14:creationId xmlns:p14="http://schemas.microsoft.com/office/powerpoint/2010/main" val="1328718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q"/>
            </a:pPr>
            <a:r>
              <a:rPr lang="en-US" sz="1600" i="1" dirty="0" smtClean="0">
                <a:solidFill>
                  <a:schemeClr val="accent2">
                    <a:lumMod val="75000"/>
                  </a:schemeClr>
                </a:solidFill>
              </a:rPr>
              <a:t>Quickly tick off each on the slide</a:t>
            </a:r>
            <a:endParaRPr lang="en-US" sz="1600" i="1" dirty="0">
              <a:solidFill>
                <a:schemeClr val="accent2">
                  <a:lumMod val="75000"/>
                </a:schemeClr>
              </a:solidFill>
            </a:endParaRPr>
          </a:p>
        </p:txBody>
      </p:sp>
      <p:sp>
        <p:nvSpPr>
          <p:cNvPr id="4" name="Slide Number Placeholder 3"/>
          <p:cNvSpPr>
            <a:spLocks noGrp="1"/>
          </p:cNvSpPr>
          <p:nvPr>
            <p:ph type="sldNum" sz="quarter" idx="10"/>
          </p:nvPr>
        </p:nvSpPr>
        <p:spPr/>
        <p:txBody>
          <a:bodyPr/>
          <a:lstStyle/>
          <a:p>
            <a:fld id="{E598017B-22CB-0F42-BD0E-594F96A867D6}" type="slidenum">
              <a:rPr lang="en-US" smtClean="0"/>
              <a:t>8</a:t>
            </a:fld>
            <a:endParaRPr lang="en-US"/>
          </a:p>
        </p:txBody>
      </p:sp>
    </p:spTree>
    <p:extLst>
      <p:ext uri="{BB962C8B-B14F-4D97-AF65-F5344CB8AC3E}">
        <p14:creationId xmlns:p14="http://schemas.microsoft.com/office/powerpoint/2010/main" val="1956674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q"/>
            </a:pPr>
            <a:r>
              <a:rPr lang="en-US" sz="1400" dirty="0" smtClean="0"/>
              <a:t>To change topics, want to be sure you aware of the latest on China as you no doubt have been following reports closely just as we have.</a:t>
            </a:r>
          </a:p>
          <a:p>
            <a:pPr marL="171450" indent="-171450">
              <a:buFont typeface="Wingdings" panose="05000000000000000000" pitchFamily="2" charset="2"/>
              <a:buChar char="q"/>
            </a:pPr>
            <a:r>
              <a:rPr lang="en-US" sz="1400" dirty="0" smtClean="0"/>
              <a:t>We </a:t>
            </a:r>
            <a:r>
              <a:rPr lang="en-US" sz="1400" u="sng" dirty="0" smtClean="0"/>
              <a:t>know</a:t>
            </a:r>
            <a:r>
              <a:rPr lang="en-US" sz="1400" dirty="0" smtClean="0"/>
              <a:t>:</a:t>
            </a:r>
          </a:p>
          <a:p>
            <a:pPr marL="628650" lvl="1" indent="-171450">
              <a:buFont typeface="Wingdings" panose="05000000000000000000" pitchFamily="2" charset="2"/>
              <a:buChar char="q"/>
            </a:pPr>
            <a:r>
              <a:rPr lang="en-US" sz="1400" dirty="0" smtClean="0"/>
              <a:t>Announced </a:t>
            </a:r>
            <a:r>
              <a:rPr lang="en-US" sz="1400" u="sng" dirty="0" smtClean="0"/>
              <a:t>National Sword</a:t>
            </a:r>
            <a:r>
              <a:rPr lang="en-US" sz="1400" dirty="0" smtClean="0"/>
              <a:t> to crack down on illegal and smuggled shipments of waste and scrap that was found to also contain solid waste </a:t>
            </a:r>
          </a:p>
          <a:p>
            <a:pPr marL="628650" lvl="1" indent="-171450">
              <a:buFont typeface="Wingdings" panose="05000000000000000000" pitchFamily="2" charset="2"/>
              <a:buChar char="q"/>
            </a:pPr>
            <a:r>
              <a:rPr lang="en-US" sz="1400" dirty="0" smtClean="0"/>
              <a:t>Part of the government’s overall </a:t>
            </a:r>
            <a:r>
              <a:rPr lang="en-US" sz="1400" u="sng" dirty="0" smtClean="0"/>
              <a:t>anti-corruption</a:t>
            </a:r>
            <a:r>
              <a:rPr lang="en-US" sz="1400" dirty="0" smtClean="0"/>
              <a:t> drive and to show publicly they are doing something about this import problem.  At ISRI, we support the government’s efforts.</a:t>
            </a:r>
          </a:p>
          <a:p>
            <a:pPr marL="628650" lvl="1" indent="-171450">
              <a:buFont typeface="Wingdings" panose="05000000000000000000" pitchFamily="2" charset="2"/>
              <a:buChar char="q"/>
            </a:pPr>
            <a:r>
              <a:rPr lang="en-US" sz="1400" dirty="0" smtClean="0"/>
              <a:t>Has meant </a:t>
            </a:r>
            <a:r>
              <a:rPr lang="en-US" sz="1400" u="sng" dirty="0" smtClean="0"/>
              <a:t>100% container inspections</a:t>
            </a:r>
            <a:r>
              <a:rPr lang="en-US" sz="1400" dirty="0"/>
              <a:t> </a:t>
            </a:r>
            <a:r>
              <a:rPr lang="en-US" sz="1400" dirty="0" smtClean="0"/>
              <a:t>– bad shipments have been found and corrupt customs officers and complicit </a:t>
            </a:r>
            <a:r>
              <a:rPr lang="en-US" sz="1400" dirty="0" err="1" smtClean="0"/>
              <a:t>govt</a:t>
            </a:r>
            <a:r>
              <a:rPr lang="en-US" sz="1400" dirty="0" smtClean="0"/>
              <a:t> officials have been arrested.</a:t>
            </a:r>
          </a:p>
          <a:p>
            <a:pPr marL="171450" indent="-171450">
              <a:buFont typeface="Wingdings" panose="05000000000000000000" pitchFamily="2" charset="2"/>
              <a:buChar char="q"/>
            </a:pPr>
            <a:r>
              <a:rPr lang="en-US" sz="1400" dirty="0" smtClean="0"/>
              <a:t>Then learned a </a:t>
            </a:r>
            <a:r>
              <a:rPr lang="en-US" sz="1400" dirty="0" err="1" smtClean="0"/>
              <a:t>govt</a:t>
            </a:r>
            <a:r>
              <a:rPr lang="en-US" sz="1400" dirty="0" smtClean="0"/>
              <a:t> commission overseen by President Xi recommended in April that the </a:t>
            </a:r>
            <a:r>
              <a:rPr lang="en-US" sz="1400" u="sng" dirty="0" smtClean="0"/>
              <a:t>catalogue of prohibited wastes be expanded</a:t>
            </a:r>
            <a:r>
              <a:rPr lang="en-US" sz="1400" dirty="0" smtClean="0"/>
              <a:t>.  MEP has the lead but no official word yet of timing and scope</a:t>
            </a:r>
          </a:p>
          <a:p>
            <a:pPr marL="171450" indent="-171450">
              <a:buFont typeface="Wingdings" panose="05000000000000000000" pitchFamily="2" charset="2"/>
              <a:buChar char="q"/>
            </a:pPr>
            <a:r>
              <a:rPr lang="en-US" sz="1400" dirty="0" smtClean="0"/>
              <a:t>Also, while in Beijing two weeks ago, we learned that AQSIQ is revising </a:t>
            </a:r>
            <a:r>
              <a:rPr lang="en-US" sz="1400" u="sng" dirty="0" smtClean="0"/>
              <a:t>Regulation 119</a:t>
            </a:r>
            <a:r>
              <a:rPr lang="en-US" sz="1400" dirty="0" smtClean="0"/>
              <a:t>, which is the </a:t>
            </a:r>
            <a:r>
              <a:rPr lang="en-US" sz="1400" dirty="0" err="1" smtClean="0"/>
              <a:t>reg</a:t>
            </a:r>
            <a:r>
              <a:rPr lang="en-US" sz="1400" dirty="0" smtClean="0"/>
              <a:t> you all live by if you export to China.  We expect an opportunity to provide comments and will keep companies informed as we learn more.</a:t>
            </a:r>
            <a:endParaRPr lang="en-US" sz="1400" dirty="0"/>
          </a:p>
        </p:txBody>
      </p:sp>
      <p:sp>
        <p:nvSpPr>
          <p:cNvPr id="4" name="Slide Number Placeholder 3"/>
          <p:cNvSpPr>
            <a:spLocks noGrp="1"/>
          </p:cNvSpPr>
          <p:nvPr>
            <p:ph type="sldNum" sz="quarter" idx="10"/>
          </p:nvPr>
        </p:nvSpPr>
        <p:spPr/>
        <p:txBody>
          <a:bodyPr/>
          <a:lstStyle/>
          <a:p>
            <a:fld id="{E598017B-22CB-0F42-BD0E-594F96A867D6}" type="slidenum">
              <a:rPr lang="en-US" smtClean="0"/>
              <a:t>9</a:t>
            </a:fld>
            <a:endParaRPr lang="en-US"/>
          </a:p>
        </p:txBody>
      </p:sp>
    </p:spTree>
    <p:extLst>
      <p:ext uri="{BB962C8B-B14F-4D97-AF65-F5344CB8AC3E}">
        <p14:creationId xmlns:p14="http://schemas.microsoft.com/office/powerpoint/2010/main" val="3355858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5CEFCE-D88B-4FC2-B6E9-BF717A2678E8}" type="datetime1">
              <a:rPr lang="en-US" smtClean="0">
                <a:solidFill>
                  <a:prstClr val="black">
                    <a:tint val="75000"/>
                  </a:prstClr>
                </a:solidFill>
              </a:rPr>
              <a:t>17-06-19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63A872-51BA-40BF-B3FF-75961B82C0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77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FD0024-792A-4C35-8909-F04871222AAE}" type="datetime1">
              <a:rPr lang="en-US" smtClean="0">
                <a:solidFill>
                  <a:prstClr val="black">
                    <a:tint val="75000"/>
                  </a:prstClr>
                </a:solidFill>
              </a:rPr>
              <a:t>17-06-19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63A872-51BA-40BF-B3FF-75961B82C0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0596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7E92F-4BCF-4C8E-A1CB-BAF3A2E53FC6}" type="datetime1">
              <a:rPr lang="en-US" smtClean="0">
                <a:solidFill>
                  <a:prstClr val="black">
                    <a:tint val="75000"/>
                  </a:prstClr>
                </a:solidFill>
              </a:rPr>
              <a:t>17-06-19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63A872-51BA-40BF-B3FF-75961B82C0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9079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50A2CCB-32C4-4FC9-9514-FD3056F3D650}" type="datetime1">
              <a:rPr lang="en-US" smtClean="0">
                <a:solidFill>
                  <a:prstClr val="black">
                    <a:tint val="75000"/>
                  </a:prstClr>
                </a:solidFill>
              </a:rPr>
              <a:t>17-06-19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63A872-51BA-40BF-B3FF-75961B82C0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0573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18281"/>
            <a:ext cx="10515600" cy="1325563"/>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38200" y="2143843"/>
            <a:ext cx="10515600" cy="403311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437185-D5C7-4760-85B7-FF9C98BF16D2}" type="datetime1">
              <a:rPr lang="en-US" smtClean="0">
                <a:solidFill>
                  <a:prstClr val="black">
                    <a:tint val="75000"/>
                  </a:prstClr>
                </a:solidFill>
              </a:rPr>
              <a:t>17-06-19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63A872-51BA-40BF-B3FF-75961B82C0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9792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27FE1C-6654-4611-9EE3-E1BB45456430}" type="datetime1">
              <a:rPr lang="en-US" smtClean="0">
                <a:solidFill>
                  <a:prstClr val="black">
                    <a:tint val="75000"/>
                  </a:prstClr>
                </a:solidFill>
              </a:rPr>
              <a:t>17-06-19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63A872-51BA-40BF-B3FF-75961B82C0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25918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CFD9E2-F88E-4A32-B2A8-A698EDDF01B1}" type="datetime1">
              <a:rPr lang="en-US" smtClean="0">
                <a:solidFill>
                  <a:prstClr val="black">
                    <a:tint val="75000"/>
                  </a:prstClr>
                </a:solidFill>
              </a:rPr>
              <a:t>17-06-19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63A872-51BA-40BF-B3FF-75961B82C0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1546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F87DFA-9A15-4FD9-8D7E-9818146702A4}" type="datetime1">
              <a:rPr lang="en-US" smtClean="0">
                <a:solidFill>
                  <a:prstClr val="black">
                    <a:tint val="75000"/>
                  </a:prstClr>
                </a:solidFill>
              </a:rPr>
              <a:t>17-06-19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63A872-51BA-40BF-B3FF-75961B82C0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43622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34A7B5-2BAF-4486-B156-E415156CC3A2}" type="datetime1">
              <a:rPr lang="en-US" smtClean="0">
                <a:solidFill>
                  <a:prstClr val="black">
                    <a:tint val="75000"/>
                  </a:prstClr>
                </a:solidFill>
              </a:rPr>
              <a:t>17-06-19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63A872-51BA-40BF-B3FF-75961B82C0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7066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2A5C59-FEF0-4114-993D-A07BFE01CE41}" type="datetime1">
              <a:rPr lang="en-US" smtClean="0">
                <a:solidFill>
                  <a:prstClr val="black">
                    <a:tint val="75000"/>
                  </a:prstClr>
                </a:solidFill>
              </a:rPr>
              <a:t>17-06-19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63A872-51BA-40BF-B3FF-75961B82C0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99985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0C3965-8A3B-436D-92C8-E2D147EB7C29}" type="datetime1">
              <a:rPr lang="en-US" smtClean="0">
                <a:solidFill>
                  <a:prstClr val="black">
                    <a:tint val="75000"/>
                  </a:prstClr>
                </a:solidFill>
              </a:rPr>
              <a:t>17-06-19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63A872-51BA-40BF-B3FF-75961B82C0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9842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46AC9A-D245-46BD-B580-BE74F04B1C71}" type="datetime1">
              <a:rPr lang="en-US" smtClean="0">
                <a:solidFill>
                  <a:prstClr val="black">
                    <a:tint val="75000"/>
                  </a:prstClr>
                </a:solidFill>
              </a:rPr>
              <a:t>17-06-19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63A872-51BA-40BF-B3FF-75961B82C0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00735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CD085-02AD-4CC1-AF34-EE10B7996126}" type="datetime1">
              <a:rPr lang="en-US" smtClean="0">
                <a:solidFill>
                  <a:prstClr val="black">
                    <a:tint val="75000"/>
                  </a:prstClr>
                </a:solidFill>
              </a:rPr>
              <a:t>17-06-19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63A872-51BA-40BF-B3FF-75961B82C0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22365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5617EF-7D83-4841-926C-3AA98F9A5A07}" type="datetime1">
              <a:rPr lang="en-US" smtClean="0">
                <a:solidFill>
                  <a:prstClr val="black">
                    <a:tint val="75000"/>
                  </a:prstClr>
                </a:solidFill>
              </a:rPr>
              <a:t>17-06-19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63A872-51BA-40BF-B3FF-75961B82C0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87829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028F9E-3B9A-440B-B4A5-ED7F15D8631F}" type="datetime1">
              <a:rPr lang="en-US" smtClean="0">
                <a:solidFill>
                  <a:prstClr val="black">
                    <a:tint val="75000"/>
                  </a:prstClr>
                </a:solidFill>
              </a:rPr>
              <a:t>17-06-19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63A872-51BA-40BF-B3FF-75961B82C0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5171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95BC19-9F3E-4340-9B31-8D471E7A38CE}" type="datetime1">
              <a:rPr lang="en-US" smtClean="0">
                <a:solidFill>
                  <a:prstClr val="black">
                    <a:tint val="75000"/>
                  </a:prstClr>
                </a:solidFill>
              </a:rPr>
              <a:t>17-06-19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63A872-51BA-40BF-B3FF-75961B82C0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8028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0B2C91-4053-4D4C-A442-F68FD70627D7}" type="datetime1">
              <a:rPr lang="en-US" smtClean="0">
                <a:solidFill>
                  <a:prstClr val="black">
                    <a:tint val="75000"/>
                  </a:prstClr>
                </a:solidFill>
              </a:rPr>
              <a:t>17-06-19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63A872-51BA-40BF-B3FF-75961B82C0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7460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A54443-4903-42B0-85A7-B9444FBC8D67}" type="datetime1">
              <a:rPr lang="en-US" smtClean="0">
                <a:solidFill>
                  <a:prstClr val="black">
                    <a:tint val="75000"/>
                  </a:prstClr>
                </a:solidFill>
              </a:rPr>
              <a:t>17-06-19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63A872-51BA-40BF-B3FF-75961B82C0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3105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40C8AF-5B42-4F2E-B2E7-12DBCBADB5DF}" type="datetime1">
              <a:rPr lang="en-US" smtClean="0">
                <a:solidFill>
                  <a:prstClr val="black">
                    <a:tint val="75000"/>
                  </a:prstClr>
                </a:solidFill>
              </a:rPr>
              <a:t>17-06-19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63A872-51BA-40BF-B3FF-75961B82C0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9844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62AE29-92AA-41B8-A519-ED3610D0757A}" type="datetime1">
              <a:rPr lang="en-US" smtClean="0">
                <a:solidFill>
                  <a:prstClr val="black">
                    <a:tint val="75000"/>
                  </a:prstClr>
                </a:solidFill>
              </a:rPr>
              <a:t>17-06-19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63A872-51BA-40BF-B3FF-75961B82C0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88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49DEA9-EAD6-481E-83F6-DBA8F855D459}" type="datetime1">
              <a:rPr lang="en-US" smtClean="0">
                <a:solidFill>
                  <a:prstClr val="black">
                    <a:tint val="75000"/>
                  </a:prstClr>
                </a:solidFill>
              </a:rPr>
              <a:t>17-06-19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63A872-51BA-40BF-B3FF-75961B82C0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0031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A4CCFE-BCEC-4FFF-9511-8178ED947694}" type="datetime1">
              <a:rPr lang="en-US" smtClean="0">
                <a:solidFill>
                  <a:prstClr val="black">
                    <a:tint val="75000"/>
                  </a:prstClr>
                </a:solidFill>
              </a:rPr>
              <a:t>17-06-19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63A872-51BA-40BF-B3FF-75961B82C0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73269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70638009-416C-437D-9F92-A4A86AE1057A}" type="datetime1">
              <a:rPr lang="en-US" smtClean="0">
                <a:solidFill>
                  <a:prstClr val="black">
                    <a:tint val="75000"/>
                  </a:prstClr>
                </a:solidFill>
              </a:rPr>
              <a:t>17-06-19</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B663A872-51BA-40BF-B3FF-75961B82C039}"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28001268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98CE370-A9E0-40D0-9693-742CC05F3E70}" type="datetime1">
              <a:rPr lang="en-US" smtClean="0">
                <a:solidFill>
                  <a:prstClr val="black">
                    <a:tint val="75000"/>
                  </a:prstClr>
                </a:solidFill>
              </a:rPr>
              <a:t>17-06-19</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B663A872-51BA-40BF-B3FF-75961B82C039}"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3554182618"/>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8" Type="http://schemas.openxmlformats.org/officeDocument/2006/relationships/hyperlink" Target="http://www.isri.org/" TargetMode="External"/><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 Id="rId3" Type="http://schemas.openxmlformats.org/officeDocument/2006/relationships/hyperlink" Target="mailto:aadler@isri.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06998" y="984896"/>
            <a:ext cx="10363200" cy="2387600"/>
          </a:xfrm>
        </p:spPr>
        <p:txBody>
          <a:bodyPr>
            <a:normAutofit/>
          </a:bodyPr>
          <a:lstStyle/>
          <a:p>
            <a:pPr algn="r"/>
            <a:r>
              <a:rPr lang="en-US" b="1" dirty="0" smtClean="0">
                <a:solidFill>
                  <a:schemeClr val="bg1"/>
                </a:solidFill>
                <a:effectLst>
                  <a:outerShdw blurRad="38100" dist="38100" dir="2700000" algn="tl">
                    <a:srgbClr val="000000">
                      <a:alpha val="43137"/>
                    </a:srgbClr>
                  </a:outerShdw>
                </a:effectLst>
                <a:latin typeface="Century Gothic" panose="020B0502020202020204" pitchFamily="34" charset="0"/>
              </a:rPr>
              <a:t>The North American </a:t>
            </a:r>
            <a:br>
              <a:rPr lang="en-US" b="1" dirty="0" smtClean="0">
                <a:solidFill>
                  <a:schemeClr val="bg1"/>
                </a:solidFill>
                <a:effectLst>
                  <a:outerShdw blurRad="38100" dist="38100" dir="2700000" algn="tl">
                    <a:srgbClr val="000000">
                      <a:alpha val="43137"/>
                    </a:srgbClr>
                  </a:outerShdw>
                </a:effectLst>
                <a:latin typeface="Century Gothic" panose="020B0502020202020204" pitchFamily="34" charset="0"/>
              </a:rPr>
            </a:br>
            <a:r>
              <a:rPr lang="en-US" b="1" dirty="0" smtClean="0">
                <a:solidFill>
                  <a:schemeClr val="bg1"/>
                </a:solidFill>
                <a:effectLst>
                  <a:outerShdw blurRad="38100" dist="38100" dir="2700000" algn="tl">
                    <a:srgbClr val="000000">
                      <a:alpha val="43137"/>
                    </a:srgbClr>
                  </a:outerShdw>
                </a:effectLst>
                <a:latin typeface="Century Gothic" panose="020B0502020202020204" pitchFamily="34" charset="0"/>
              </a:rPr>
              <a:t>Trade Agenda</a:t>
            </a:r>
            <a:endParaRPr lang="en-US" b="1" dirty="0">
              <a:latin typeface="Century Gothic" panose="020B0502020202020204" pitchFamily="34" charset="0"/>
            </a:endParaRPr>
          </a:p>
        </p:txBody>
      </p:sp>
      <p:sp>
        <p:nvSpPr>
          <p:cNvPr id="19" name="Text Placeholder 18"/>
          <p:cNvSpPr>
            <a:spLocks noGrp="1"/>
          </p:cNvSpPr>
          <p:nvPr>
            <p:ph type="subTitle" idx="1"/>
          </p:nvPr>
        </p:nvSpPr>
        <p:spPr>
          <a:xfrm>
            <a:off x="1524000" y="3655267"/>
            <a:ext cx="9144000" cy="1655762"/>
          </a:xfrm>
        </p:spPr>
        <p:txBody>
          <a:bodyPr>
            <a:normAutofit/>
          </a:bodyPr>
          <a:lstStyle/>
          <a:p>
            <a:pPr>
              <a:lnSpc>
                <a:spcPct val="100000"/>
              </a:lnSpc>
              <a:spcBef>
                <a:spcPts val="0"/>
              </a:spcBef>
            </a:pPr>
            <a:r>
              <a:rPr lang="en-US" sz="2800" b="1" dirty="0" smtClean="0">
                <a:solidFill>
                  <a:schemeClr val="tx2"/>
                </a:solidFill>
                <a:latin typeface="Century Gothic" panose="020B0502020202020204" pitchFamily="34" charset="0"/>
              </a:rPr>
              <a:t>Adina Renee Adler </a:t>
            </a:r>
          </a:p>
          <a:p>
            <a:pPr>
              <a:lnSpc>
                <a:spcPct val="100000"/>
              </a:lnSpc>
              <a:spcBef>
                <a:spcPts val="0"/>
              </a:spcBef>
            </a:pPr>
            <a:r>
              <a:rPr lang="en-US" sz="2000" b="1" dirty="0" smtClean="0">
                <a:solidFill>
                  <a:schemeClr val="tx2"/>
                </a:solidFill>
                <a:latin typeface="Century Gothic" panose="020B0502020202020204" pitchFamily="34" charset="0"/>
              </a:rPr>
              <a:t>Senior Director, Government Relations &amp; International Affairs</a:t>
            </a:r>
          </a:p>
          <a:p>
            <a:pPr lvl="0">
              <a:lnSpc>
                <a:spcPct val="100000"/>
              </a:lnSpc>
              <a:spcBef>
                <a:spcPts val="0"/>
              </a:spcBef>
            </a:pPr>
            <a:endParaRPr lang="en-US" sz="2000" b="1" dirty="0" smtClean="0">
              <a:latin typeface="Century Gothic" panose="020B0502020202020204" pitchFamily="34" charset="0"/>
            </a:endParaRPr>
          </a:p>
        </p:txBody>
      </p:sp>
      <p:sp>
        <p:nvSpPr>
          <p:cNvPr id="6" name="Text Placeholder 5"/>
          <p:cNvSpPr>
            <a:spLocks noGrp="1"/>
          </p:cNvSpPr>
          <p:nvPr>
            <p:ph type="body" idx="4294967295"/>
          </p:nvPr>
        </p:nvSpPr>
        <p:spPr>
          <a:xfrm>
            <a:off x="8317995" y="4839936"/>
            <a:ext cx="3874006" cy="482600"/>
          </a:xfrm>
        </p:spPr>
        <p:txBody>
          <a:bodyPr>
            <a:normAutofit/>
          </a:bodyPr>
          <a:lstStyle/>
          <a:p>
            <a:pPr marL="0" indent="0" algn="l">
              <a:buNone/>
            </a:pPr>
            <a:r>
              <a:rPr lang="en-US" sz="1800" b="1" dirty="0" smtClean="0">
                <a:solidFill>
                  <a:schemeClr val="tx2"/>
                </a:solidFill>
                <a:latin typeface="Century Gothic" panose="020B0502020202020204" pitchFamily="34" charset="0"/>
              </a:rPr>
              <a:t>June 9, 2017</a:t>
            </a:r>
            <a:endParaRPr lang="en-US" sz="1800" b="1" dirty="0">
              <a:solidFill>
                <a:schemeClr val="tx2"/>
              </a:solidFill>
              <a:latin typeface="Century Gothic" panose="020B0502020202020204" pitchFamily="34" charset="0"/>
            </a:endParaRPr>
          </a:p>
        </p:txBody>
      </p:sp>
      <p:sp>
        <p:nvSpPr>
          <p:cNvPr id="3" name="Rectangle 2"/>
          <p:cNvSpPr>
            <a:spLocks noChangeArrowheads="1"/>
          </p:cNvSpPr>
          <p:nvPr/>
        </p:nvSpPr>
        <p:spPr bwMode="auto">
          <a:xfrm>
            <a:off x="-1" y="4480890"/>
            <a:ext cx="12192002" cy="615553"/>
          </a:xfrm>
          <a:prstGeom prst="rect">
            <a:avLst/>
          </a:prstGeom>
          <a:noFill/>
          <a:ln>
            <a:noFill/>
          </a:ln>
          <a:effectLst/>
        </p:spPr>
        <p:txBody>
          <a:bodyPr vert="horz" wrap="square" lIns="0" tIns="0" rIns="0" bIns="0" numCol="1" anchor="ctr" anchorCtr="0" compatLnSpc="1">
            <a:prstTxWarp prst="textNoShape">
              <a:avLst/>
            </a:prstTxWarp>
            <a:spAutoFit/>
          </a:bodyPr>
          <a:lstStyle/>
          <a:p>
            <a:pPr defTabSz="914400" eaLnBrk="0" fontAlgn="base" hangingPunct="0">
              <a:spcBef>
                <a:spcPct val="0"/>
              </a:spcBef>
              <a:spcAft>
                <a:spcPct val="0"/>
              </a:spcAft>
            </a:pPr>
            <a:endParaRPr lang="en-US" sz="1600" dirty="0"/>
          </a:p>
          <a:p>
            <a:pPr defTabSz="914400" eaLnBrk="0" fontAlgn="base" hangingPunct="0">
              <a:spcBef>
                <a:spcPct val="0"/>
              </a:spcBef>
              <a:spcAft>
                <a:spcPct val="0"/>
              </a:spcAft>
            </a:pPr>
            <a:endParaRPr kumimoji="0" lang="zh-CN" altLang="en-US" sz="2400" b="1" i="0" u="none" strike="noStrike" cap="none" normalizeH="0" baseline="0" dirty="0" smtClean="0">
              <a:ln>
                <a:noFill/>
              </a:ln>
              <a:effectLst/>
              <a:latin typeface="Arial" panose="020B0604020202020204" pitchFamily="34" charset="0"/>
            </a:endParaRPr>
          </a:p>
        </p:txBody>
      </p:sp>
      <p:sp>
        <p:nvSpPr>
          <p:cNvPr id="7" name="Rectangle 6"/>
          <p:cNvSpPr/>
          <p:nvPr/>
        </p:nvSpPr>
        <p:spPr>
          <a:xfrm>
            <a:off x="3048000" y="3105835"/>
            <a:ext cx="6096000" cy="646331"/>
          </a:xfrm>
          <a:prstGeom prst="rect">
            <a:avLst/>
          </a:prstGeom>
        </p:spPr>
        <p:txBody>
          <a:bodyPr>
            <a:spAutoFit/>
          </a:bodyPr>
          <a:lstStyle/>
          <a:p>
            <a:r>
              <a:rPr lang="ja-JP" altLang="en-US" dirty="0"/>
              <a:t/>
            </a:r>
            <a:br>
              <a:rPr lang="ja-JP" altLang="en-US" dirty="0"/>
            </a:br>
            <a:endParaRPr lang="en-US" dirty="0"/>
          </a:p>
        </p:txBody>
      </p:sp>
      <p:sp>
        <p:nvSpPr>
          <p:cNvPr id="10" name="Rectangle 9"/>
          <p:cNvSpPr/>
          <p:nvPr/>
        </p:nvSpPr>
        <p:spPr>
          <a:xfrm>
            <a:off x="3048000" y="3105835"/>
            <a:ext cx="6096000" cy="646331"/>
          </a:xfrm>
          <a:prstGeom prst="rect">
            <a:avLst/>
          </a:prstGeom>
        </p:spPr>
        <p:txBody>
          <a:bodyPr>
            <a:spAutoFit/>
          </a:bodyPr>
          <a:lstStyle/>
          <a:p>
            <a:r>
              <a:rPr lang="ja-JP" altLang="en-US" dirty="0"/>
              <a:t/>
            </a:r>
            <a:br>
              <a:rPr lang="ja-JP" altLang="en-US" dirty="0"/>
            </a:br>
            <a:endParaRPr lang="en-US" dirty="0"/>
          </a:p>
        </p:txBody>
      </p:sp>
      <p:sp>
        <p:nvSpPr>
          <p:cNvPr id="11" name="Rectangle 10"/>
          <p:cNvSpPr/>
          <p:nvPr/>
        </p:nvSpPr>
        <p:spPr>
          <a:xfrm>
            <a:off x="1203767" y="2299496"/>
            <a:ext cx="6096000" cy="646331"/>
          </a:xfrm>
          <a:prstGeom prst="rect">
            <a:avLst/>
          </a:prstGeom>
        </p:spPr>
        <p:txBody>
          <a:bodyPr>
            <a:spAutoFit/>
          </a:bodyPr>
          <a:lstStyle/>
          <a:p>
            <a:r>
              <a:rPr lang="ja-JP" altLang="en-US" dirty="0"/>
              <a:t/>
            </a:r>
            <a:br>
              <a:rPr lang="ja-JP" altLang="en-US" dirty="0"/>
            </a:br>
            <a:endParaRPr lang="en-US" dirty="0"/>
          </a:p>
        </p:txBody>
      </p:sp>
    </p:spTree>
    <p:extLst>
      <p:ext uri="{BB962C8B-B14F-4D97-AF65-F5344CB8AC3E}">
        <p14:creationId xmlns:p14="http://schemas.microsoft.com/office/powerpoint/2010/main" val="19769760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latin typeface="Century Gothic" panose="020B0502020202020204" pitchFamily="34" charset="0"/>
              </a:rPr>
              <a:t>China Market Access</a:t>
            </a:r>
            <a:endParaRPr lang="en-US" dirty="0"/>
          </a:p>
        </p:txBody>
      </p:sp>
      <p:sp>
        <p:nvSpPr>
          <p:cNvPr id="3" name="Content Placeholder 2"/>
          <p:cNvSpPr>
            <a:spLocks noGrp="1"/>
          </p:cNvSpPr>
          <p:nvPr>
            <p:ph idx="1"/>
          </p:nvPr>
        </p:nvSpPr>
        <p:spPr>
          <a:xfrm>
            <a:off x="2273968" y="2143844"/>
            <a:ext cx="9601200" cy="4401336"/>
          </a:xfrm>
        </p:spPr>
        <p:txBody>
          <a:bodyPr>
            <a:normAutofit/>
          </a:bodyPr>
          <a:lstStyle/>
          <a:p>
            <a:pPr marL="0" indent="0">
              <a:spcAft>
                <a:spcPts val="500"/>
              </a:spcAft>
              <a:buNone/>
            </a:pPr>
            <a:r>
              <a:rPr lang="en-US" sz="2400" b="1" i="1" dirty="0" smtClean="0">
                <a:solidFill>
                  <a:schemeClr val="accent1">
                    <a:lumMod val="75000"/>
                  </a:schemeClr>
                </a:solidFill>
                <a:latin typeface="Century Gothic" panose="020B0502020202020204" pitchFamily="34" charset="0"/>
              </a:rPr>
              <a:t>The government may impose a ban on scrap imports – announcement possibly as soon as this month.</a:t>
            </a:r>
          </a:p>
          <a:p>
            <a:pPr marL="457200" indent="-457200">
              <a:spcAft>
                <a:spcPts val="500"/>
              </a:spcAft>
              <a:buFont typeface="Wingdings" panose="05000000000000000000" pitchFamily="2" charset="2"/>
              <a:buChar char="ü"/>
            </a:pPr>
            <a:r>
              <a:rPr lang="en-US" sz="2400" dirty="0" smtClean="0">
                <a:solidFill>
                  <a:schemeClr val="accent1">
                    <a:lumMod val="75000"/>
                  </a:schemeClr>
                </a:solidFill>
                <a:latin typeface="Century Gothic" panose="020B0502020202020204" pitchFamily="34" charset="0"/>
              </a:rPr>
              <a:t>Mixed household </a:t>
            </a:r>
            <a:r>
              <a:rPr lang="en-US" sz="2400" b="1" dirty="0" smtClean="0">
                <a:solidFill>
                  <a:schemeClr val="accent1">
                    <a:lumMod val="75000"/>
                  </a:schemeClr>
                </a:solidFill>
                <a:latin typeface="Century Gothic" panose="020B0502020202020204" pitchFamily="34" charset="0"/>
              </a:rPr>
              <a:t>paper</a:t>
            </a:r>
            <a:r>
              <a:rPr lang="en-US" sz="2400" dirty="0" smtClean="0">
                <a:solidFill>
                  <a:schemeClr val="accent1">
                    <a:lumMod val="75000"/>
                  </a:schemeClr>
                </a:solidFill>
                <a:latin typeface="Century Gothic" panose="020B0502020202020204" pitchFamily="34" charset="0"/>
              </a:rPr>
              <a:t>, </a:t>
            </a:r>
            <a:r>
              <a:rPr lang="en-US" sz="2400" b="1" dirty="0" smtClean="0">
                <a:solidFill>
                  <a:schemeClr val="accent1">
                    <a:lumMod val="75000"/>
                  </a:schemeClr>
                </a:solidFill>
                <a:latin typeface="Century Gothic" panose="020B0502020202020204" pitchFamily="34" charset="0"/>
              </a:rPr>
              <a:t>plastic</a:t>
            </a:r>
            <a:r>
              <a:rPr lang="en-US" sz="2400" dirty="0" smtClean="0">
                <a:solidFill>
                  <a:schemeClr val="accent1">
                    <a:lumMod val="75000"/>
                  </a:schemeClr>
                </a:solidFill>
                <a:latin typeface="Century Gothic" panose="020B0502020202020204" pitchFamily="34" charset="0"/>
              </a:rPr>
              <a:t>, fibers and other “low demand” materials could be banned as soon as Jan 1, 2018</a:t>
            </a:r>
          </a:p>
          <a:p>
            <a:pPr marL="457200" indent="-457200">
              <a:spcAft>
                <a:spcPts val="500"/>
              </a:spcAft>
              <a:buFont typeface="Wingdings" panose="05000000000000000000" pitchFamily="2" charset="2"/>
              <a:buChar char="ü"/>
            </a:pPr>
            <a:r>
              <a:rPr lang="en-US" sz="2400" b="1" dirty="0" smtClean="0">
                <a:solidFill>
                  <a:schemeClr val="accent1">
                    <a:lumMod val="75000"/>
                  </a:schemeClr>
                </a:solidFill>
                <a:latin typeface="Century Gothic" panose="020B0502020202020204" pitchFamily="34" charset="0"/>
              </a:rPr>
              <a:t>Mixed metals</a:t>
            </a:r>
            <a:r>
              <a:rPr lang="en-US" sz="2400" dirty="0" smtClean="0">
                <a:solidFill>
                  <a:schemeClr val="accent1">
                    <a:lumMod val="75000"/>
                  </a:schemeClr>
                </a:solidFill>
                <a:latin typeface="Century Gothic" panose="020B0502020202020204" pitchFamily="34" charset="0"/>
              </a:rPr>
              <a:t>, including electrical wire and motors could be banned by Jan 1, 2019</a:t>
            </a:r>
          </a:p>
          <a:p>
            <a:pPr marL="457200" indent="-457200">
              <a:buFont typeface="Wingdings" panose="05000000000000000000" pitchFamily="2" charset="2"/>
              <a:buChar char="ü"/>
            </a:pPr>
            <a:r>
              <a:rPr lang="en-US" sz="2400" dirty="0" smtClean="0">
                <a:solidFill>
                  <a:schemeClr val="accent1">
                    <a:lumMod val="75000"/>
                  </a:schemeClr>
                </a:solidFill>
                <a:latin typeface="Century Gothic" panose="020B0502020202020204" pitchFamily="34" charset="0"/>
              </a:rPr>
              <a:t>Scrap </a:t>
            </a:r>
            <a:r>
              <a:rPr lang="en-US" sz="2400" b="1" dirty="0" smtClean="0">
                <a:solidFill>
                  <a:schemeClr val="accent1">
                    <a:lumMod val="75000"/>
                  </a:schemeClr>
                </a:solidFill>
                <a:latin typeface="Century Gothic" panose="020B0502020202020204" pitchFamily="34" charset="0"/>
              </a:rPr>
              <a:t>iron</a:t>
            </a:r>
            <a:r>
              <a:rPr lang="en-US" sz="2400" dirty="0" smtClean="0">
                <a:solidFill>
                  <a:schemeClr val="accent1">
                    <a:lumMod val="75000"/>
                  </a:schemeClr>
                </a:solidFill>
                <a:latin typeface="Century Gothic" panose="020B0502020202020204" pitchFamily="34" charset="0"/>
              </a:rPr>
              <a:t>, </a:t>
            </a:r>
            <a:r>
              <a:rPr lang="en-US" sz="2400" b="1" dirty="0" smtClean="0">
                <a:solidFill>
                  <a:schemeClr val="accent1">
                    <a:lumMod val="75000"/>
                  </a:schemeClr>
                </a:solidFill>
                <a:latin typeface="Century Gothic" panose="020B0502020202020204" pitchFamily="34" charset="0"/>
              </a:rPr>
              <a:t>steel</a:t>
            </a:r>
            <a:r>
              <a:rPr lang="en-US" sz="2400" dirty="0" smtClean="0">
                <a:solidFill>
                  <a:schemeClr val="accent1">
                    <a:lumMod val="75000"/>
                  </a:schemeClr>
                </a:solidFill>
                <a:latin typeface="Century Gothic" panose="020B0502020202020204" pitchFamily="34" charset="0"/>
              </a:rPr>
              <a:t>, </a:t>
            </a:r>
            <a:r>
              <a:rPr lang="en-US" sz="2400" b="1" dirty="0" smtClean="0">
                <a:solidFill>
                  <a:schemeClr val="accent1">
                    <a:lumMod val="75000"/>
                  </a:schemeClr>
                </a:solidFill>
                <a:latin typeface="Century Gothic" panose="020B0502020202020204" pitchFamily="34" charset="0"/>
              </a:rPr>
              <a:t>aluminum</a:t>
            </a:r>
            <a:r>
              <a:rPr lang="en-US" sz="2400" dirty="0" smtClean="0">
                <a:solidFill>
                  <a:schemeClr val="accent1">
                    <a:lumMod val="75000"/>
                  </a:schemeClr>
                </a:solidFill>
                <a:latin typeface="Century Gothic" panose="020B0502020202020204" pitchFamily="34" charset="0"/>
              </a:rPr>
              <a:t> and </a:t>
            </a:r>
            <a:r>
              <a:rPr lang="en-US" sz="2400" b="1" dirty="0" smtClean="0">
                <a:solidFill>
                  <a:schemeClr val="accent1">
                    <a:lumMod val="75000"/>
                  </a:schemeClr>
                </a:solidFill>
                <a:latin typeface="Century Gothic" panose="020B0502020202020204" pitchFamily="34" charset="0"/>
              </a:rPr>
              <a:t>paper </a:t>
            </a:r>
            <a:r>
              <a:rPr lang="en-US" sz="2400" dirty="0" smtClean="0">
                <a:solidFill>
                  <a:schemeClr val="accent1">
                    <a:lumMod val="75000"/>
                  </a:schemeClr>
                </a:solidFill>
                <a:latin typeface="Century Gothic" panose="020B0502020202020204" pitchFamily="34" charset="0"/>
              </a:rPr>
              <a:t>in a 2-5 year could be banned in 2-5 years.</a:t>
            </a:r>
          </a:p>
          <a:p>
            <a:pPr marL="914400" lvl="1" indent="-457200">
              <a:buFont typeface="Wingdings" panose="05000000000000000000" pitchFamily="2" charset="2"/>
              <a:buChar char="v"/>
            </a:pPr>
            <a:r>
              <a:rPr lang="en-US" sz="2000" dirty="0" smtClean="0">
                <a:solidFill>
                  <a:schemeClr val="accent1">
                    <a:lumMod val="75000"/>
                  </a:schemeClr>
                </a:solidFill>
                <a:latin typeface="Century Gothic" panose="020B0502020202020204" pitchFamily="34" charset="0"/>
              </a:rPr>
              <a:t>Also heard that </a:t>
            </a:r>
            <a:r>
              <a:rPr lang="en-US" sz="2000" b="1" dirty="0" smtClean="0">
                <a:solidFill>
                  <a:schemeClr val="accent1">
                    <a:lumMod val="75000"/>
                  </a:schemeClr>
                </a:solidFill>
                <a:latin typeface="Century Gothic" panose="020B0502020202020204" pitchFamily="34" charset="0"/>
              </a:rPr>
              <a:t>ferrous </a:t>
            </a:r>
            <a:r>
              <a:rPr lang="en-US" sz="2000" dirty="0" smtClean="0">
                <a:solidFill>
                  <a:schemeClr val="accent1">
                    <a:lumMod val="75000"/>
                  </a:schemeClr>
                </a:solidFill>
                <a:latin typeface="Century Gothic" panose="020B0502020202020204" pitchFamily="34" charset="0"/>
              </a:rPr>
              <a:t>may not be included at all.</a:t>
            </a:r>
            <a:endParaRPr lang="en-US" sz="2000" dirty="0">
              <a:solidFill>
                <a:schemeClr val="accent1">
                  <a:lumMod val="75000"/>
                </a:schemeClr>
              </a:solidFill>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B663A872-51BA-40BF-B3FF-75961B82C039}" type="slidenum">
              <a:rPr lang="en-US" smtClean="0">
                <a:solidFill>
                  <a:prstClr val="black">
                    <a:tint val="75000"/>
                  </a:prstClr>
                </a:solidFill>
              </a:rPr>
              <a:pPr/>
              <a:t>10</a:t>
            </a:fld>
            <a:endParaRPr lang="en-US">
              <a:solidFill>
                <a:prstClr val="black">
                  <a:tint val="75000"/>
                </a:prstClr>
              </a:solidFill>
            </a:endParaRPr>
          </a:p>
        </p:txBody>
      </p:sp>
      <p:sp>
        <p:nvSpPr>
          <p:cNvPr id="5" name="TextBox 4"/>
          <p:cNvSpPr txBox="1"/>
          <p:nvPr/>
        </p:nvSpPr>
        <p:spPr>
          <a:xfrm>
            <a:off x="360948" y="3031958"/>
            <a:ext cx="1720515" cy="1200329"/>
          </a:xfrm>
          <a:prstGeom prst="homePlate">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2400" b="1" dirty="0" smtClean="0">
                <a:effectLst>
                  <a:outerShdw blurRad="38100" dist="38100" dir="2700000" algn="tl">
                    <a:srgbClr val="000000">
                      <a:alpha val="43137"/>
                    </a:srgbClr>
                  </a:outerShdw>
                </a:effectLst>
                <a:latin typeface="Century Gothic" panose="020B0502020202020204" pitchFamily="34" charset="0"/>
              </a:rPr>
              <a:t>WHAT </a:t>
            </a:r>
          </a:p>
          <a:p>
            <a:pPr algn="ctr"/>
            <a:r>
              <a:rPr lang="en-US" sz="2400" b="1" dirty="0" smtClean="0">
                <a:effectLst>
                  <a:outerShdw blurRad="38100" dist="38100" dir="2700000" algn="tl">
                    <a:srgbClr val="000000">
                      <a:alpha val="43137"/>
                    </a:srgbClr>
                  </a:outerShdw>
                </a:effectLst>
                <a:latin typeface="Century Gothic" panose="020B0502020202020204" pitchFamily="34" charset="0"/>
              </a:rPr>
              <a:t>WE</a:t>
            </a:r>
          </a:p>
          <a:p>
            <a:pPr algn="ctr"/>
            <a:r>
              <a:rPr lang="en-US" sz="2400" b="1" dirty="0" smtClean="0">
                <a:effectLst>
                  <a:outerShdw blurRad="38100" dist="38100" dir="2700000" algn="tl">
                    <a:srgbClr val="000000">
                      <a:alpha val="43137"/>
                    </a:srgbClr>
                  </a:outerShdw>
                </a:effectLst>
                <a:latin typeface="Century Gothic" panose="020B0502020202020204" pitchFamily="34" charset="0"/>
              </a:rPr>
              <a:t>HEAR</a:t>
            </a:r>
            <a:endParaRPr lang="en-US" sz="2400" b="1" dirty="0">
              <a:effectLst>
                <a:outerShdw blurRad="38100" dist="38100" dir="2700000" algn="tl">
                  <a:srgbClr val="000000">
                    <a:alpha val="43137"/>
                  </a:srgbClr>
                </a:outerShdw>
              </a:effectLst>
              <a:latin typeface="Century Gothic" panose="020B0502020202020204" pitchFamily="34" charset="0"/>
            </a:endParaRPr>
          </a:p>
        </p:txBody>
      </p:sp>
      <p:sp>
        <p:nvSpPr>
          <p:cNvPr id="6" name="Oval 5"/>
          <p:cNvSpPr/>
          <p:nvPr/>
        </p:nvSpPr>
        <p:spPr>
          <a:xfrm rot="21034428">
            <a:off x="412935" y="3696667"/>
            <a:ext cx="1347537" cy="745958"/>
          </a:xfrm>
          <a:prstGeom prst="ellipse">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13345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latin typeface="Century Gothic" panose="020B0502020202020204" pitchFamily="34" charset="0"/>
              </a:rPr>
              <a:t>China Market Access</a:t>
            </a:r>
            <a:endParaRPr lang="en-US" dirty="0"/>
          </a:p>
        </p:txBody>
      </p:sp>
      <p:sp>
        <p:nvSpPr>
          <p:cNvPr id="3" name="Content Placeholder 2"/>
          <p:cNvSpPr>
            <a:spLocks noGrp="1"/>
          </p:cNvSpPr>
          <p:nvPr>
            <p:ph idx="1"/>
          </p:nvPr>
        </p:nvSpPr>
        <p:spPr>
          <a:xfrm>
            <a:off x="2273968" y="2143844"/>
            <a:ext cx="9601200" cy="4401336"/>
          </a:xfrm>
        </p:spPr>
        <p:txBody>
          <a:bodyPr>
            <a:normAutofit/>
          </a:bodyPr>
          <a:lstStyle/>
          <a:p>
            <a:pPr marL="0" indent="0">
              <a:spcAft>
                <a:spcPts val="500"/>
              </a:spcAft>
              <a:buNone/>
            </a:pPr>
            <a:r>
              <a:rPr lang="en-US" sz="2400" b="1" i="1" dirty="0" smtClean="0">
                <a:solidFill>
                  <a:schemeClr val="accent1">
                    <a:lumMod val="75000"/>
                  </a:schemeClr>
                </a:solidFill>
                <a:latin typeface="Century Gothic" panose="020B0502020202020204" pitchFamily="34" charset="0"/>
              </a:rPr>
              <a:t>The government may impose a ban on scrap imports – announcement possibly as soon as this month.</a:t>
            </a:r>
          </a:p>
          <a:p>
            <a:pPr marL="457200" indent="-457200">
              <a:spcAft>
                <a:spcPts val="500"/>
              </a:spcAft>
              <a:buFont typeface="Wingdings" panose="05000000000000000000" pitchFamily="2" charset="2"/>
              <a:buChar char="ü"/>
            </a:pPr>
            <a:r>
              <a:rPr lang="en-US" sz="2400" dirty="0" smtClean="0">
                <a:solidFill>
                  <a:schemeClr val="accent1">
                    <a:lumMod val="75000"/>
                  </a:schemeClr>
                </a:solidFill>
                <a:latin typeface="Century Gothic" panose="020B0502020202020204" pitchFamily="34" charset="0"/>
              </a:rPr>
              <a:t>Nonferrous metals getting a close look</a:t>
            </a:r>
          </a:p>
          <a:p>
            <a:pPr marL="914400" lvl="1" indent="-457200">
              <a:spcAft>
                <a:spcPts val="500"/>
              </a:spcAft>
              <a:buFont typeface="Wingdings" panose="05000000000000000000" pitchFamily="2" charset="2"/>
              <a:buChar char="v"/>
            </a:pPr>
            <a:r>
              <a:rPr lang="en-US" sz="2000" dirty="0" smtClean="0">
                <a:solidFill>
                  <a:schemeClr val="accent1">
                    <a:lumMod val="75000"/>
                  </a:schemeClr>
                </a:solidFill>
                <a:latin typeface="Century Gothic" panose="020B0502020202020204" pitchFamily="34" charset="0"/>
              </a:rPr>
              <a:t>Zorba (</a:t>
            </a:r>
            <a:r>
              <a:rPr lang="en-US" sz="2000" dirty="0" err="1" smtClean="0">
                <a:solidFill>
                  <a:schemeClr val="accent1">
                    <a:lumMod val="75000"/>
                  </a:schemeClr>
                </a:solidFill>
                <a:latin typeface="Century Gothic" panose="020B0502020202020204" pitchFamily="34" charset="0"/>
              </a:rPr>
              <a:t>lg</a:t>
            </a:r>
            <a:r>
              <a:rPr lang="en-US" sz="2000" dirty="0" smtClean="0">
                <a:solidFill>
                  <a:schemeClr val="accent1">
                    <a:lumMod val="75000"/>
                  </a:schemeClr>
                </a:solidFill>
                <a:latin typeface="Century Gothic" panose="020B0502020202020204" pitchFamily="34" charset="0"/>
              </a:rPr>
              <a:t>): 96% NF metallic and </a:t>
            </a:r>
            <a:r>
              <a:rPr lang="en-US" sz="2000" u="sng" dirty="0" smtClean="0">
                <a:solidFill>
                  <a:schemeClr val="accent1">
                    <a:lumMod val="75000"/>
                  </a:schemeClr>
                </a:solidFill>
                <a:latin typeface="Century Gothic" panose="020B0502020202020204" pitchFamily="34" charset="0"/>
              </a:rPr>
              <a:t>no</a:t>
            </a:r>
            <a:r>
              <a:rPr lang="en-US" sz="2000" dirty="0" smtClean="0">
                <a:solidFill>
                  <a:schemeClr val="accent1">
                    <a:lumMod val="75000"/>
                  </a:schemeClr>
                </a:solidFill>
                <a:latin typeface="Century Gothic" panose="020B0502020202020204" pitchFamily="34" charset="0"/>
              </a:rPr>
              <a:t> circuit boards / foam</a:t>
            </a:r>
          </a:p>
          <a:p>
            <a:pPr marL="914400" lvl="1" indent="-457200">
              <a:spcAft>
                <a:spcPts val="500"/>
              </a:spcAft>
              <a:buFont typeface="Wingdings" panose="05000000000000000000" pitchFamily="2" charset="2"/>
              <a:buChar char="v"/>
            </a:pPr>
            <a:r>
              <a:rPr lang="en-US" sz="2000" dirty="0" smtClean="0">
                <a:solidFill>
                  <a:schemeClr val="accent1">
                    <a:lumMod val="75000"/>
                  </a:schemeClr>
                </a:solidFill>
                <a:latin typeface="Century Gothic" panose="020B0502020202020204" pitchFamily="34" charset="0"/>
              </a:rPr>
              <a:t>Zorba (</a:t>
            </a:r>
            <a:r>
              <a:rPr lang="en-US" sz="2000" dirty="0" err="1" smtClean="0">
                <a:solidFill>
                  <a:schemeClr val="accent1">
                    <a:lumMod val="75000"/>
                  </a:schemeClr>
                </a:solidFill>
                <a:latin typeface="Century Gothic" panose="020B0502020202020204" pitchFamily="34" charset="0"/>
              </a:rPr>
              <a:t>sm</a:t>
            </a:r>
            <a:r>
              <a:rPr lang="en-US" sz="2000" dirty="0" smtClean="0">
                <a:solidFill>
                  <a:schemeClr val="accent1">
                    <a:lumMod val="75000"/>
                  </a:schemeClr>
                </a:solidFill>
                <a:latin typeface="Century Gothic" panose="020B0502020202020204" pitchFamily="34" charset="0"/>
              </a:rPr>
              <a:t>): Same as large but water table sorting likely phased out</a:t>
            </a:r>
          </a:p>
          <a:p>
            <a:pPr marL="914400" lvl="1" indent="-457200">
              <a:spcAft>
                <a:spcPts val="500"/>
              </a:spcAft>
              <a:buFont typeface="Wingdings" panose="05000000000000000000" pitchFamily="2" charset="2"/>
              <a:buChar char="v"/>
            </a:pPr>
            <a:r>
              <a:rPr lang="en-US" sz="2000" dirty="0" smtClean="0">
                <a:solidFill>
                  <a:schemeClr val="accent1">
                    <a:lumMod val="75000"/>
                  </a:schemeClr>
                </a:solidFill>
                <a:latin typeface="Century Gothic" panose="020B0502020202020204" pitchFamily="34" charset="0"/>
              </a:rPr>
              <a:t>Zorba (fines): Water table sorting particularly impacted</a:t>
            </a:r>
          </a:p>
          <a:p>
            <a:pPr marL="914400" lvl="1" indent="-457200">
              <a:spcAft>
                <a:spcPts val="500"/>
              </a:spcAft>
              <a:buFont typeface="Wingdings" panose="05000000000000000000" pitchFamily="2" charset="2"/>
              <a:buChar char="v"/>
            </a:pPr>
            <a:r>
              <a:rPr lang="en-US" sz="2000" dirty="0" smtClean="0">
                <a:solidFill>
                  <a:schemeClr val="accent1">
                    <a:lumMod val="75000"/>
                  </a:schemeClr>
                </a:solidFill>
                <a:latin typeface="Century Gothic" panose="020B0502020202020204" pitchFamily="34" charset="0"/>
              </a:rPr>
              <a:t>Zebra: OK if run through heavy media systems</a:t>
            </a:r>
          </a:p>
          <a:p>
            <a:pPr marL="914400" lvl="1" indent="-457200">
              <a:spcAft>
                <a:spcPts val="500"/>
              </a:spcAft>
              <a:buFont typeface="Wingdings" panose="05000000000000000000" pitchFamily="2" charset="2"/>
              <a:buChar char="v"/>
            </a:pPr>
            <a:r>
              <a:rPr lang="en-US" sz="2000" dirty="0" err="1" smtClean="0">
                <a:solidFill>
                  <a:schemeClr val="accent1">
                    <a:lumMod val="75000"/>
                  </a:schemeClr>
                </a:solidFill>
                <a:latin typeface="Century Gothic" panose="020B0502020202020204" pitchFamily="34" charset="0"/>
              </a:rPr>
              <a:t>Zeyda</a:t>
            </a:r>
            <a:r>
              <a:rPr lang="en-US" sz="2000" dirty="0" smtClean="0">
                <a:solidFill>
                  <a:schemeClr val="accent1">
                    <a:lumMod val="75000"/>
                  </a:schemeClr>
                </a:solidFill>
                <a:latin typeface="Century Gothic" panose="020B0502020202020204" pitchFamily="34" charset="0"/>
              </a:rPr>
              <a:t>: “last one in, first one out”; must be baled and w/no circuit boards</a:t>
            </a:r>
          </a:p>
        </p:txBody>
      </p:sp>
      <p:sp>
        <p:nvSpPr>
          <p:cNvPr id="4" name="Slide Number Placeholder 3"/>
          <p:cNvSpPr>
            <a:spLocks noGrp="1"/>
          </p:cNvSpPr>
          <p:nvPr>
            <p:ph type="sldNum" sz="quarter" idx="12"/>
          </p:nvPr>
        </p:nvSpPr>
        <p:spPr/>
        <p:txBody>
          <a:bodyPr/>
          <a:lstStyle/>
          <a:p>
            <a:fld id="{B663A872-51BA-40BF-B3FF-75961B82C039}" type="slidenum">
              <a:rPr lang="en-US" smtClean="0">
                <a:solidFill>
                  <a:prstClr val="black">
                    <a:tint val="75000"/>
                  </a:prstClr>
                </a:solidFill>
              </a:rPr>
              <a:pPr/>
              <a:t>11</a:t>
            </a:fld>
            <a:endParaRPr lang="en-US">
              <a:solidFill>
                <a:prstClr val="black">
                  <a:tint val="75000"/>
                </a:prstClr>
              </a:solidFill>
            </a:endParaRPr>
          </a:p>
        </p:txBody>
      </p:sp>
      <p:sp>
        <p:nvSpPr>
          <p:cNvPr id="5" name="TextBox 4"/>
          <p:cNvSpPr txBox="1"/>
          <p:nvPr/>
        </p:nvSpPr>
        <p:spPr>
          <a:xfrm>
            <a:off x="360948" y="3031958"/>
            <a:ext cx="1720515" cy="1200329"/>
          </a:xfrm>
          <a:prstGeom prst="homePlate">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2400" b="1" dirty="0" smtClean="0">
                <a:effectLst>
                  <a:outerShdw blurRad="38100" dist="38100" dir="2700000" algn="tl">
                    <a:srgbClr val="000000">
                      <a:alpha val="43137"/>
                    </a:srgbClr>
                  </a:outerShdw>
                </a:effectLst>
                <a:latin typeface="Century Gothic" panose="020B0502020202020204" pitchFamily="34" charset="0"/>
              </a:rPr>
              <a:t>WHAT </a:t>
            </a:r>
          </a:p>
          <a:p>
            <a:pPr algn="ctr"/>
            <a:r>
              <a:rPr lang="en-US" sz="2400" b="1" dirty="0" smtClean="0">
                <a:effectLst>
                  <a:outerShdw blurRad="38100" dist="38100" dir="2700000" algn="tl">
                    <a:srgbClr val="000000">
                      <a:alpha val="43137"/>
                    </a:srgbClr>
                  </a:outerShdw>
                </a:effectLst>
                <a:latin typeface="Century Gothic" panose="020B0502020202020204" pitchFamily="34" charset="0"/>
              </a:rPr>
              <a:t>WE</a:t>
            </a:r>
          </a:p>
          <a:p>
            <a:pPr algn="ctr"/>
            <a:r>
              <a:rPr lang="en-US" sz="2400" b="1" dirty="0" smtClean="0">
                <a:effectLst>
                  <a:outerShdw blurRad="38100" dist="38100" dir="2700000" algn="tl">
                    <a:srgbClr val="000000">
                      <a:alpha val="43137"/>
                    </a:srgbClr>
                  </a:outerShdw>
                </a:effectLst>
                <a:latin typeface="Century Gothic" panose="020B0502020202020204" pitchFamily="34" charset="0"/>
              </a:rPr>
              <a:t>HEAR</a:t>
            </a:r>
            <a:endParaRPr lang="en-US" sz="2400" b="1" dirty="0">
              <a:effectLst>
                <a:outerShdw blurRad="38100" dist="38100" dir="2700000" algn="tl">
                  <a:srgbClr val="000000">
                    <a:alpha val="43137"/>
                  </a:srgbClr>
                </a:outerShdw>
              </a:effectLst>
              <a:latin typeface="Century Gothic" panose="020B0502020202020204" pitchFamily="34" charset="0"/>
            </a:endParaRPr>
          </a:p>
        </p:txBody>
      </p:sp>
      <p:sp>
        <p:nvSpPr>
          <p:cNvPr id="6" name="Oval 5"/>
          <p:cNvSpPr/>
          <p:nvPr/>
        </p:nvSpPr>
        <p:spPr>
          <a:xfrm rot="21034428">
            <a:off x="412935" y="3696667"/>
            <a:ext cx="1347537" cy="745958"/>
          </a:xfrm>
          <a:prstGeom prst="ellipse">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607025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latin typeface="Century Gothic" panose="020B0502020202020204" pitchFamily="34" charset="0"/>
              </a:rPr>
              <a:t>China Market Access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49191157"/>
              </p:ext>
            </p:extLst>
          </p:nvPr>
        </p:nvGraphicFramePr>
        <p:xfrm>
          <a:off x="1349918" y="1780676"/>
          <a:ext cx="9492163" cy="43433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663A872-51BA-40BF-B3FF-75961B82C039}" type="slidenum">
              <a:rPr lang="en-US" smtClean="0">
                <a:solidFill>
                  <a:prstClr val="black">
                    <a:tint val="75000"/>
                  </a:prstClr>
                </a:solidFill>
              </a:rPr>
              <a:pPr/>
              <a:t>12</a:t>
            </a:fld>
            <a:endParaRPr lang="en-US">
              <a:solidFill>
                <a:prstClr val="black">
                  <a:tint val="75000"/>
                </a:prstClr>
              </a:solidFill>
            </a:endParaRPr>
          </a:p>
        </p:txBody>
      </p:sp>
      <p:sp>
        <p:nvSpPr>
          <p:cNvPr id="7" name="TextBox 6"/>
          <p:cNvSpPr txBox="1"/>
          <p:nvPr/>
        </p:nvSpPr>
        <p:spPr>
          <a:xfrm>
            <a:off x="7218947" y="5017168"/>
            <a:ext cx="4728411" cy="707886"/>
          </a:xfrm>
          <a:prstGeom prst="rect">
            <a:avLst/>
          </a:prstGeom>
          <a:noFill/>
        </p:spPr>
        <p:txBody>
          <a:bodyPr wrap="square" rtlCol="0">
            <a:spAutoFit/>
          </a:bodyPr>
          <a:lstStyle/>
          <a:p>
            <a:pPr algn="ctr"/>
            <a:r>
              <a:rPr lang="en-US" sz="2000" dirty="0" smtClean="0">
                <a:latin typeface="Century Gothic" panose="020B0502020202020204" pitchFamily="34" charset="0"/>
                <a:hlinkClick r:id="rId8"/>
              </a:rPr>
              <a:t>www.isri.org</a:t>
            </a:r>
            <a:endParaRPr lang="en-US" sz="2000" dirty="0" smtClean="0">
              <a:latin typeface="Century Gothic" panose="020B0502020202020204" pitchFamily="34" charset="0"/>
            </a:endParaRPr>
          </a:p>
          <a:p>
            <a:pPr algn="ctr"/>
            <a:r>
              <a:rPr lang="en-US" sz="2000" dirty="0" smtClean="0">
                <a:latin typeface="Century Gothic" panose="020B0502020202020204" pitchFamily="34" charset="0"/>
              </a:rPr>
              <a:t>International Trade / China</a:t>
            </a:r>
            <a:endParaRPr lang="en-US" sz="2000" dirty="0">
              <a:latin typeface="Century Gothic" panose="020B0502020202020204" pitchFamily="34" charset="0"/>
            </a:endParaRPr>
          </a:p>
        </p:txBody>
      </p:sp>
      <p:sp>
        <p:nvSpPr>
          <p:cNvPr id="3" name="Round Diagonal Corner Rectangle 2"/>
          <p:cNvSpPr/>
          <p:nvPr/>
        </p:nvSpPr>
        <p:spPr>
          <a:xfrm>
            <a:off x="1349918" y="1913021"/>
            <a:ext cx="1736558" cy="866274"/>
          </a:xfrm>
          <a:prstGeom prst="round2Diag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b="1" dirty="0" smtClean="0"/>
              <a:t>$5.6 Billion</a:t>
            </a:r>
          </a:p>
          <a:p>
            <a:pPr algn="ctr"/>
            <a:r>
              <a:rPr lang="en-US" b="1" dirty="0" smtClean="0"/>
              <a:t>U.S. Exports</a:t>
            </a:r>
          </a:p>
        </p:txBody>
      </p:sp>
      <p:sp>
        <p:nvSpPr>
          <p:cNvPr id="8" name="Round Diagonal Corner Rectangle 7"/>
          <p:cNvSpPr/>
          <p:nvPr/>
        </p:nvSpPr>
        <p:spPr>
          <a:xfrm>
            <a:off x="9113921" y="1908868"/>
            <a:ext cx="1736558" cy="866274"/>
          </a:xfrm>
          <a:prstGeom prst="round2Diag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b="1" dirty="0" smtClean="0"/>
              <a:t>$528 Million</a:t>
            </a:r>
          </a:p>
          <a:p>
            <a:pPr algn="ctr"/>
            <a:r>
              <a:rPr lang="en-US" b="1" dirty="0" smtClean="0"/>
              <a:t>CA Exports</a:t>
            </a:r>
          </a:p>
        </p:txBody>
      </p:sp>
    </p:spTree>
    <p:extLst>
      <p:ext uri="{BB962C8B-B14F-4D97-AF65-F5344CB8AC3E}">
        <p14:creationId xmlns:p14="http://schemas.microsoft.com/office/powerpoint/2010/main" val="231239615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004119"/>
            <a:ext cx="12192000" cy="906347"/>
          </a:xfrm>
        </p:spPr>
        <p:txBody>
          <a:bodyPr>
            <a:normAutofit/>
          </a:bodyPr>
          <a:lstStyle/>
          <a:p>
            <a:pPr algn="ctr"/>
            <a:r>
              <a:rPr lang="en-US" b="1" dirty="0" smtClean="0">
                <a:solidFill>
                  <a:srgbClr val="002060"/>
                </a:solidFill>
                <a:latin typeface="Century Gothic" panose="020B0502020202020204" pitchFamily="34" charset="0"/>
              </a:rPr>
              <a:t>ISRI’s Position on </a:t>
            </a:r>
            <a:r>
              <a:rPr lang="en-US" b="1" i="1" dirty="0" smtClean="0">
                <a:solidFill>
                  <a:srgbClr val="002060"/>
                </a:solidFill>
                <a:latin typeface="Century Gothic" panose="020B0502020202020204" pitchFamily="34" charset="0"/>
              </a:rPr>
              <a:t>Free and Fair Trade</a:t>
            </a:r>
            <a:endParaRPr lang="en-US" dirty="0">
              <a:solidFill>
                <a:srgbClr val="002060"/>
              </a:solidFill>
              <a:latin typeface="SimSun" panose="02010600030101010101" pitchFamily="2" charset="-122"/>
              <a:ea typeface="SimSun" panose="02010600030101010101" pitchFamily="2" charset="-122"/>
            </a:endParaRPr>
          </a:p>
        </p:txBody>
      </p:sp>
      <p:sp>
        <p:nvSpPr>
          <p:cNvPr id="3" name="Content Placeholder 2"/>
          <p:cNvSpPr>
            <a:spLocks noGrp="1"/>
          </p:cNvSpPr>
          <p:nvPr>
            <p:ph idx="1"/>
          </p:nvPr>
        </p:nvSpPr>
        <p:spPr>
          <a:xfrm>
            <a:off x="1311442" y="2218549"/>
            <a:ext cx="9625263" cy="4008202"/>
          </a:xfrm>
        </p:spPr>
        <p:txBody>
          <a:bodyPr>
            <a:normAutofit/>
          </a:bodyPr>
          <a:lstStyle/>
          <a:p>
            <a:pPr marL="342900" lvl="0" indent="-342900">
              <a:spcAft>
                <a:spcPts val="500"/>
              </a:spcAft>
              <a:buFont typeface="Wingdings" panose="05000000000000000000" pitchFamily="2" charset="2"/>
              <a:buChar char="ü"/>
            </a:pPr>
            <a:r>
              <a:rPr lang="en-US" sz="2400" b="1" dirty="0">
                <a:solidFill>
                  <a:schemeClr val="accent5">
                    <a:lumMod val="75000"/>
                  </a:schemeClr>
                </a:solidFill>
                <a:latin typeface="Century Gothic" panose="020B0502020202020204" pitchFamily="34" charset="0"/>
              </a:rPr>
              <a:t>Support and facilitate free and fair trade; 	</a:t>
            </a:r>
            <a:endParaRPr lang="en-US" sz="2400" b="1" dirty="0" smtClean="0">
              <a:solidFill>
                <a:schemeClr val="accent5">
                  <a:lumMod val="75000"/>
                </a:schemeClr>
              </a:solidFill>
              <a:latin typeface="Century Gothic" panose="020B0502020202020204" pitchFamily="34" charset="0"/>
            </a:endParaRPr>
          </a:p>
          <a:p>
            <a:pPr marL="342900" lvl="0" indent="-342900">
              <a:spcAft>
                <a:spcPts val="500"/>
              </a:spcAft>
              <a:buFont typeface="Wingdings" panose="05000000000000000000" pitchFamily="2" charset="2"/>
              <a:buChar char="ü"/>
            </a:pPr>
            <a:r>
              <a:rPr lang="en-US" sz="2400" b="1" dirty="0" smtClean="0">
                <a:solidFill>
                  <a:schemeClr val="accent5">
                    <a:lumMod val="75000"/>
                  </a:schemeClr>
                </a:solidFill>
                <a:latin typeface="Century Gothic" panose="020B0502020202020204" pitchFamily="34" charset="0"/>
              </a:rPr>
              <a:t>Support </a:t>
            </a:r>
            <a:r>
              <a:rPr lang="en-US" sz="2400" b="1" dirty="0">
                <a:solidFill>
                  <a:schemeClr val="accent5">
                    <a:lumMod val="75000"/>
                  </a:schemeClr>
                </a:solidFill>
                <a:latin typeface="Century Gothic" panose="020B0502020202020204" pitchFamily="34" charset="0"/>
              </a:rPr>
              <a:t>trade agreements that encourage free and fair trade</a:t>
            </a:r>
            <a:r>
              <a:rPr lang="en-US" sz="2400" b="1" dirty="0" smtClean="0">
                <a:solidFill>
                  <a:schemeClr val="accent5">
                    <a:lumMod val="75000"/>
                  </a:schemeClr>
                </a:solidFill>
                <a:latin typeface="Century Gothic" panose="020B0502020202020204" pitchFamily="34" charset="0"/>
              </a:rPr>
              <a:t>;</a:t>
            </a:r>
          </a:p>
          <a:p>
            <a:pPr marL="342900" lvl="0" indent="-342900">
              <a:spcAft>
                <a:spcPts val="500"/>
              </a:spcAft>
              <a:buFont typeface="Wingdings" panose="05000000000000000000" pitchFamily="2" charset="2"/>
              <a:buChar char="ü"/>
            </a:pPr>
            <a:r>
              <a:rPr lang="en-US" sz="2400" b="1" dirty="0" smtClean="0">
                <a:solidFill>
                  <a:schemeClr val="accent5">
                    <a:lumMod val="75000"/>
                  </a:schemeClr>
                </a:solidFill>
                <a:latin typeface="Century Gothic" panose="020B0502020202020204" pitchFamily="34" charset="0"/>
              </a:rPr>
              <a:t>Support </a:t>
            </a:r>
            <a:r>
              <a:rPr lang="en-US" sz="2400" b="1" dirty="0">
                <a:solidFill>
                  <a:schemeClr val="accent5">
                    <a:lumMod val="75000"/>
                  </a:schemeClr>
                </a:solidFill>
                <a:latin typeface="Century Gothic" panose="020B0502020202020204" pitchFamily="34" charset="0"/>
              </a:rPr>
              <a:t>export and import laws and regulations and encourage them </a:t>
            </a:r>
            <a:r>
              <a:rPr lang="en-US" sz="2400" b="1" dirty="0" smtClean="0">
                <a:solidFill>
                  <a:schemeClr val="accent5">
                    <a:lumMod val="75000"/>
                  </a:schemeClr>
                </a:solidFill>
                <a:latin typeface="Century Gothic" panose="020B0502020202020204" pitchFamily="34" charset="0"/>
              </a:rPr>
              <a:t>to </a:t>
            </a:r>
            <a:r>
              <a:rPr lang="en-US" sz="2400" b="1" dirty="0">
                <a:solidFill>
                  <a:schemeClr val="accent5">
                    <a:lumMod val="75000"/>
                  </a:schemeClr>
                </a:solidFill>
                <a:latin typeface="Century Gothic" panose="020B0502020202020204" pitchFamily="34" charset="0"/>
              </a:rPr>
              <a:t>be consistent with ISRI’s globally accepted specifications</a:t>
            </a:r>
            <a:r>
              <a:rPr lang="en-US" sz="2400" b="1" dirty="0" smtClean="0">
                <a:solidFill>
                  <a:schemeClr val="accent5">
                    <a:lumMod val="75000"/>
                  </a:schemeClr>
                </a:solidFill>
                <a:latin typeface="Century Gothic" panose="020B0502020202020204" pitchFamily="34" charset="0"/>
              </a:rPr>
              <a:t>;</a:t>
            </a:r>
          </a:p>
          <a:p>
            <a:pPr marL="342900" lvl="0" indent="-342900">
              <a:spcAft>
                <a:spcPts val="500"/>
              </a:spcAft>
              <a:buFont typeface="Wingdings" panose="05000000000000000000" pitchFamily="2" charset="2"/>
              <a:buChar char="ü"/>
            </a:pPr>
            <a:r>
              <a:rPr lang="en-US" sz="2400" b="1" dirty="0" smtClean="0">
                <a:solidFill>
                  <a:schemeClr val="accent5">
                    <a:lumMod val="75000"/>
                  </a:schemeClr>
                </a:solidFill>
                <a:latin typeface="Century Gothic" panose="020B0502020202020204" pitchFamily="34" charset="0"/>
              </a:rPr>
              <a:t>Advocate for initiatives that enable the efficient movement of commodities through the global supply chain;</a:t>
            </a:r>
          </a:p>
          <a:p>
            <a:pPr marL="342900" lvl="0" indent="-342900">
              <a:spcAft>
                <a:spcPts val="500"/>
              </a:spcAft>
              <a:buFont typeface="Wingdings" panose="05000000000000000000" pitchFamily="2" charset="2"/>
              <a:buChar char="ü"/>
            </a:pPr>
            <a:r>
              <a:rPr lang="en-US" sz="2400" b="1" dirty="0" smtClean="0">
                <a:solidFill>
                  <a:schemeClr val="accent5">
                    <a:lumMod val="75000"/>
                  </a:schemeClr>
                </a:solidFill>
                <a:latin typeface="Century Gothic" panose="020B0502020202020204" pitchFamily="34" charset="0"/>
              </a:rPr>
              <a:t>Oppose </a:t>
            </a:r>
            <a:r>
              <a:rPr lang="en-US" sz="2400" b="1" dirty="0">
                <a:solidFill>
                  <a:schemeClr val="accent5">
                    <a:lumMod val="75000"/>
                  </a:schemeClr>
                </a:solidFill>
                <a:latin typeface="Century Gothic" panose="020B0502020202020204" pitchFamily="34" charset="0"/>
              </a:rPr>
              <a:t>unfair or illegal trade practices. </a:t>
            </a:r>
            <a:endParaRPr lang="en-US" sz="2400" b="1" dirty="0" smtClean="0">
              <a:solidFill>
                <a:schemeClr val="accent5">
                  <a:lumMod val="75000"/>
                </a:schemeClr>
              </a:solidFill>
              <a:latin typeface="Century Gothic" panose="020B0502020202020204" pitchFamily="34" charset="0"/>
            </a:endParaRPr>
          </a:p>
        </p:txBody>
      </p:sp>
      <p:sp>
        <p:nvSpPr>
          <p:cNvPr id="4" name="TextBox 3"/>
          <p:cNvSpPr txBox="1"/>
          <p:nvPr/>
        </p:nvSpPr>
        <p:spPr>
          <a:xfrm>
            <a:off x="92495" y="6534834"/>
            <a:ext cx="2770310" cy="276999"/>
          </a:xfrm>
          <a:prstGeom prst="rect">
            <a:avLst/>
          </a:prstGeom>
          <a:noFill/>
        </p:spPr>
        <p:txBody>
          <a:bodyPr wrap="none" rtlCol="0">
            <a:spAutoFit/>
          </a:bodyPr>
          <a:lstStyle/>
          <a:p>
            <a:r>
              <a:rPr lang="en-US" sz="1200" i="1" dirty="0" smtClean="0">
                <a:solidFill>
                  <a:schemeClr val="bg1"/>
                </a:solidFill>
                <a:latin typeface="Century Gothic" panose="020B0502020202020204" pitchFamily="34" charset="0"/>
              </a:rPr>
              <a:t>ISRI Board Approved: April 24, 2017</a:t>
            </a:r>
            <a:endParaRPr lang="en-US" sz="1200" i="1" dirty="0">
              <a:solidFill>
                <a:schemeClr val="bg1"/>
              </a:solidFill>
              <a:latin typeface="Century Gothic" panose="020B0502020202020204" pitchFamily="34" charset="0"/>
            </a:endParaRPr>
          </a:p>
        </p:txBody>
      </p:sp>
      <p:sp>
        <p:nvSpPr>
          <p:cNvPr id="6" name="Slide Number Placeholder 5"/>
          <p:cNvSpPr>
            <a:spLocks noGrp="1"/>
          </p:cNvSpPr>
          <p:nvPr>
            <p:ph type="sldNum" sz="quarter" idx="12"/>
          </p:nvPr>
        </p:nvSpPr>
        <p:spPr/>
        <p:txBody>
          <a:bodyPr/>
          <a:lstStyle/>
          <a:p>
            <a:fld id="{B663A872-51BA-40BF-B3FF-75961B82C039}" type="slidenum">
              <a:rPr lang="en-US" smtClean="0">
                <a:solidFill>
                  <a:schemeClr val="bg1"/>
                </a:solidFill>
              </a:rPr>
              <a:pPr/>
              <a:t>13</a:t>
            </a:fld>
            <a:endParaRPr lang="en-US" dirty="0">
              <a:solidFill>
                <a:schemeClr val="bg1"/>
              </a:solidFill>
            </a:endParaRPr>
          </a:p>
        </p:txBody>
      </p:sp>
    </p:spTree>
    <p:extLst>
      <p:ext uri="{BB962C8B-B14F-4D97-AF65-F5344CB8AC3E}">
        <p14:creationId xmlns:p14="http://schemas.microsoft.com/office/powerpoint/2010/main" val="365837559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838200" y="1657706"/>
            <a:ext cx="10515600" cy="4033119"/>
          </a:xfrm>
        </p:spPr>
        <p:txBody>
          <a:bodyPr>
            <a:noAutofit/>
          </a:bodyPr>
          <a:lstStyle/>
          <a:p>
            <a:pPr marL="0" indent="0" algn="ctr">
              <a:buNone/>
            </a:pPr>
            <a:endParaRPr lang="en-US" sz="2400" b="1" dirty="0" smtClean="0">
              <a:solidFill>
                <a:srgbClr val="002060"/>
              </a:solidFill>
              <a:latin typeface="Century Gothic" panose="020B0502020202020204" pitchFamily="34" charset="0"/>
            </a:endParaRPr>
          </a:p>
          <a:p>
            <a:pPr marL="0" indent="0" algn="ctr">
              <a:buNone/>
            </a:pPr>
            <a:r>
              <a:rPr lang="en-US" sz="4000" b="1" dirty="0" smtClean="0">
                <a:solidFill>
                  <a:srgbClr val="002060"/>
                </a:solidFill>
                <a:latin typeface="Century Gothic" panose="020B0502020202020204" pitchFamily="34" charset="0"/>
              </a:rPr>
              <a:t>THANK YOU!</a:t>
            </a:r>
          </a:p>
          <a:p>
            <a:pPr marL="0" indent="0" algn="ctr">
              <a:buNone/>
            </a:pPr>
            <a:endParaRPr lang="en-US" sz="4000" b="1" dirty="0" smtClean="0">
              <a:solidFill>
                <a:srgbClr val="002060"/>
              </a:solidFill>
              <a:latin typeface="Century Gothic" panose="020B0502020202020204" pitchFamily="34" charset="0"/>
            </a:endParaRPr>
          </a:p>
          <a:p>
            <a:pPr marL="0" indent="0" algn="ctr">
              <a:buNone/>
            </a:pPr>
            <a:endParaRPr lang="en-US" sz="2400" b="1" dirty="0" smtClean="0">
              <a:solidFill>
                <a:srgbClr val="002060"/>
              </a:solidFill>
              <a:latin typeface="Century Gothic" panose="020B0502020202020204" pitchFamily="34" charset="0"/>
            </a:endParaRPr>
          </a:p>
          <a:p>
            <a:pPr marL="0" indent="0" algn="ctr">
              <a:lnSpc>
                <a:spcPct val="100000"/>
              </a:lnSpc>
              <a:spcBef>
                <a:spcPts val="0"/>
              </a:spcBef>
              <a:buNone/>
            </a:pPr>
            <a:r>
              <a:rPr lang="en-US" sz="2000" b="1" dirty="0" smtClean="0">
                <a:solidFill>
                  <a:srgbClr val="0070C0"/>
                </a:solidFill>
                <a:latin typeface="Century Gothic" panose="020B0502020202020204" pitchFamily="34" charset="0"/>
              </a:rPr>
              <a:t>Adina Renee Adler</a:t>
            </a:r>
          </a:p>
          <a:p>
            <a:pPr marL="0" indent="0" algn="ctr">
              <a:lnSpc>
                <a:spcPct val="100000"/>
              </a:lnSpc>
              <a:spcBef>
                <a:spcPts val="0"/>
              </a:spcBef>
              <a:buNone/>
            </a:pPr>
            <a:r>
              <a:rPr lang="en-US" sz="2000" dirty="0" smtClean="0">
                <a:latin typeface="Century Gothic" panose="020B0502020202020204" pitchFamily="34" charset="0"/>
              </a:rPr>
              <a:t>Institute of Scrap Recycling Industries, Inc.</a:t>
            </a:r>
            <a:endParaRPr lang="en-US" sz="2000" dirty="0">
              <a:latin typeface="Century Gothic" panose="020B0502020202020204" pitchFamily="34" charset="0"/>
            </a:endParaRPr>
          </a:p>
          <a:p>
            <a:pPr marL="0" indent="0" algn="ctr">
              <a:lnSpc>
                <a:spcPct val="100000"/>
              </a:lnSpc>
              <a:spcBef>
                <a:spcPts val="0"/>
              </a:spcBef>
              <a:buNone/>
            </a:pPr>
            <a:r>
              <a:rPr lang="en-US" sz="2000" dirty="0" smtClean="0">
                <a:latin typeface="Century Gothic" panose="020B0502020202020204" pitchFamily="34" charset="0"/>
                <a:hlinkClick r:id="rId3"/>
              </a:rPr>
              <a:t>aadler@isri.org</a:t>
            </a:r>
            <a:endParaRPr lang="en-US" sz="2000" dirty="0" smtClean="0">
              <a:latin typeface="Century Gothic" panose="020B0502020202020204" pitchFamily="34" charset="0"/>
            </a:endParaRPr>
          </a:p>
          <a:p>
            <a:pPr marL="0" indent="0" algn="ctr">
              <a:lnSpc>
                <a:spcPct val="100000"/>
              </a:lnSpc>
              <a:spcBef>
                <a:spcPts val="0"/>
              </a:spcBef>
              <a:buNone/>
            </a:pPr>
            <a:r>
              <a:rPr lang="en-US" sz="2000" dirty="0" smtClean="0">
                <a:latin typeface="Century Gothic" panose="020B0502020202020204" pitchFamily="34" charset="0"/>
              </a:rPr>
              <a:t>T </a:t>
            </a:r>
            <a:r>
              <a:rPr lang="en-US" sz="2000" dirty="0">
                <a:latin typeface="Century Gothic" panose="020B0502020202020204" pitchFamily="34" charset="0"/>
              </a:rPr>
              <a:t>+</a:t>
            </a:r>
            <a:r>
              <a:rPr lang="en-US" sz="2000" dirty="0" smtClean="0">
                <a:latin typeface="Century Gothic" panose="020B0502020202020204" pitchFamily="34" charset="0"/>
              </a:rPr>
              <a:t>1.202.662.8514</a:t>
            </a:r>
            <a:endParaRPr lang="en-US" sz="2000" dirty="0">
              <a:latin typeface="Century Gothic" panose="020B0502020202020204" pitchFamily="34" charset="0"/>
            </a:endParaRPr>
          </a:p>
          <a:p>
            <a:pPr marL="0" indent="0" algn="ctr">
              <a:buNone/>
            </a:pPr>
            <a:endParaRPr lang="en-US" sz="2400" b="1" dirty="0">
              <a:solidFill>
                <a:srgbClr val="002060"/>
              </a:solidFill>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3068B960-88A1-C74E-A5B4-1A8BD00E1087}" type="slidenum">
              <a:rPr lang="en-US" smtClean="0">
                <a:solidFill>
                  <a:schemeClr val="bg1"/>
                </a:solidFill>
              </a:rPr>
              <a:pPr/>
              <a:t>14</a:t>
            </a:fld>
            <a:endParaRPr lang="en-US" dirty="0">
              <a:solidFill>
                <a:schemeClr val="bg1"/>
              </a:solidFill>
            </a:endParaRPr>
          </a:p>
        </p:txBody>
      </p:sp>
      <p:sp>
        <p:nvSpPr>
          <p:cNvPr id="2" name="Rectangle 1"/>
          <p:cNvSpPr>
            <a:spLocks noChangeArrowheads="1"/>
          </p:cNvSpPr>
          <p:nvPr/>
        </p:nvSpPr>
        <p:spPr bwMode="auto">
          <a:xfrm>
            <a:off x="0" y="2763623"/>
            <a:ext cx="12192000" cy="948358"/>
          </a:xfrm>
          <a:prstGeom prst="rect">
            <a:avLst/>
          </a:prstGeom>
          <a:noFill/>
          <a:ln>
            <a:noFill/>
          </a:ln>
          <a:effectLst/>
        </p:spPr>
        <p:txBody>
          <a:bodyPr vert="horz" wrap="square" lIns="0" tIns="0" rIns="0" bIns="-66654"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CN" altLang="en-US" sz="6600" b="0" i="0" u="none" strike="noStrike" cap="none" normalizeH="0" baseline="0" dirty="0" smtClean="0">
                <a:ln>
                  <a:noFill/>
                </a:ln>
                <a:solidFill>
                  <a:schemeClr val="accent1">
                    <a:lumMod val="50000"/>
                  </a:schemeClr>
                </a:solidFill>
                <a:effectLst/>
                <a:latin typeface="Century Gothic" panose="020B0502020202020204" pitchFamily="34" charset="0"/>
              </a:rPr>
              <a:t> </a:t>
            </a:r>
          </a:p>
        </p:txBody>
      </p:sp>
    </p:spTree>
    <p:extLst>
      <p:ext uri="{BB962C8B-B14F-4D97-AF65-F5344CB8AC3E}">
        <p14:creationId xmlns:p14="http://schemas.microsoft.com/office/powerpoint/2010/main" val="7772822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8282"/>
            <a:ext cx="10515600" cy="1325560"/>
          </a:xfrm>
        </p:spPr>
        <p:txBody>
          <a:bodyPr/>
          <a:lstStyle/>
          <a:p>
            <a:pPr algn="ctr"/>
            <a:r>
              <a:rPr lang="en-US" b="1" dirty="0" smtClean="0">
                <a:solidFill>
                  <a:srgbClr val="002060"/>
                </a:solidFill>
                <a:latin typeface="Century Gothic" panose="020B0502020202020204" pitchFamily="34" charset="0"/>
              </a:rPr>
              <a:t>Talking Points</a:t>
            </a:r>
            <a:endParaRPr lang="en-US" dirty="0">
              <a:solidFill>
                <a:srgbClr val="002060"/>
              </a:solidFill>
              <a:latin typeface="SimSun" panose="02010600030101010101" pitchFamily="2" charset="-122"/>
              <a:ea typeface="SimSun" panose="02010600030101010101" pitchFamily="2" charset="-122"/>
            </a:endParaRPr>
          </a:p>
        </p:txBody>
      </p:sp>
      <p:sp>
        <p:nvSpPr>
          <p:cNvPr id="3" name="Content Placeholder 2"/>
          <p:cNvSpPr>
            <a:spLocks noGrp="1"/>
          </p:cNvSpPr>
          <p:nvPr>
            <p:ph idx="1"/>
          </p:nvPr>
        </p:nvSpPr>
        <p:spPr>
          <a:xfrm>
            <a:off x="4643120" y="3088639"/>
            <a:ext cx="7313527" cy="2027371"/>
          </a:xfrm>
        </p:spPr>
        <p:txBody>
          <a:bodyPr>
            <a:normAutofit/>
          </a:bodyPr>
          <a:lstStyle/>
          <a:p>
            <a:r>
              <a:rPr lang="en-US" dirty="0" smtClean="0">
                <a:solidFill>
                  <a:schemeClr val="accent1">
                    <a:lumMod val="50000"/>
                  </a:schemeClr>
                </a:solidFill>
                <a:latin typeface="Century Gothic" panose="020B0502020202020204" pitchFamily="34" charset="0"/>
                <a:ea typeface="SimSun" panose="02010600030101010101" pitchFamily="2" charset="-122"/>
              </a:rPr>
              <a:t>NAFTA</a:t>
            </a:r>
          </a:p>
          <a:p>
            <a:r>
              <a:rPr lang="en-US" dirty="0" smtClean="0">
                <a:solidFill>
                  <a:schemeClr val="accent1">
                    <a:lumMod val="50000"/>
                  </a:schemeClr>
                </a:solidFill>
                <a:latin typeface="Century Gothic" panose="020B0502020202020204" pitchFamily="34" charset="0"/>
                <a:ea typeface="SimSun" panose="02010600030101010101" pitchFamily="2" charset="-122"/>
              </a:rPr>
              <a:t>Other Global Initiatives</a:t>
            </a:r>
          </a:p>
          <a:p>
            <a:r>
              <a:rPr lang="en-US" dirty="0" smtClean="0">
                <a:solidFill>
                  <a:schemeClr val="accent1">
                    <a:lumMod val="50000"/>
                  </a:schemeClr>
                </a:solidFill>
                <a:latin typeface="Century Gothic" panose="020B0502020202020204" pitchFamily="34" charset="0"/>
                <a:ea typeface="SimSun" panose="02010600030101010101" pitchFamily="2" charset="-122"/>
              </a:rPr>
              <a:t>Access to the Chinese market</a:t>
            </a:r>
            <a:endParaRPr lang="en-US" dirty="0">
              <a:solidFill>
                <a:schemeClr val="accent1">
                  <a:lumMod val="50000"/>
                </a:schemeClr>
              </a:solidFill>
              <a:latin typeface="Century Gothic" panose="020B0502020202020204" pitchFamily="34" charset="0"/>
              <a:ea typeface="SimSun" panose="02010600030101010101" pitchFamily="2" charset="-122"/>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309" y="2248382"/>
            <a:ext cx="2916820" cy="2349661"/>
          </a:xfrm>
          <a:prstGeom prst="rect">
            <a:avLst/>
          </a:prstGeom>
        </p:spPr>
      </p:pic>
      <p:sp>
        <p:nvSpPr>
          <p:cNvPr id="5" name="Slide Number Placeholder 4"/>
          <p:cNvSpPr>
            <a:spLocks noGrp="1"/>
          </p:cNvSpPr>
          <p:nvPr>
            <p:ph type="sldNum" sz="quarter" idx="12"/>
          </p:nvPr>
        </p:nvSpPr>
        <p:spPr/>
        <p:txBody>
          <a:bodyPr/>
          <a:lstStyle/>
          <a:p>
            <a:fld id="{B663A872-51BA-40BF-B3FF-75961B82C039}" type="slidenum">
              <a:rPr lang="en-US" smtClean="0">
                <a:solidFill>
                  <a:schemeClr val="bg1"/>
                </a:solidFill>
              </a:rPr>
              <a:pPr/>
              <a:t>2</a:t>
            </a:fld>
            <a:endParaRPr lang="en-US" dirty="0">
              <a:solidFill>
                <a:schemeClr val="bg1"/>
              </a:solidFill>
            </a:endParaRPr>
          </a:p>
        </p:txBody>
      </p:sp>
    </p:spTree>
    <p:extLst>
      <p:ext uri="{BB962C8B-B14F-4D97-AF65-F5344CB8AC3E}">
        <p14:creationId xmlns:p14="http://schemas.microsoft.com/office/powerpoint/2010/main" val="19224735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latin typeface="Century Gothic" panose="020B0502020202020204" pitchFamily="34" charset="0"/>
              </a:rPr>
              <a:t>History</a:t>
            </a:r>
            <a:endParaRPr lang="en-US" dirty="0"/>
          </a:p>
        </p:txBody>
      </p:sp>
      <p:sp>
        <p:nvSpPr>
          <p:cNvPr id="3" name="Content Placeholder 2"/>
          <p:cNvSpPr>
            <a:spLocks noGrp="1"/>
          </p:cNvSpPr>
          <p:nvPr>
            <p:ph idx="1"/>
          </p:nvPr>
        </p:nvSpPr>
        <p:spPr>
          <a:xfrm>
            <a:off x="541420" y="1957871"/>
            <a:ext cx="8815679" cy="4426921"/>
          </a:xfrm>
        </p:spPr>
        <p:txBody>
          <a:bodyPr>
            <a:normAutofit/>
          </a:bodyPr>
          <a:lstStyle/>
          <a:p>
            <a:pPr marL="0" indent="0">
              <a:buNone/>
            </a:pPr>
            <a:r>
              <a:rPr lang="en-US" b="1" dirty="0" smtClean="0">
                <a:solidFill>
                  <a:schemeClr val="accent1">
                    <a:lumMod val="50000"/>
                  </a:schemeClr>
                </a:solidFill>
                <a:latin typeface="Century Gothic" panose="020B0502020202020204" pitchFamily="34" charset="0"/>
              </a:rPr>
              <a:t>U.S. and Canada sign a reciprocal agreement (1911)</a:t>
            </a:r>
            <a:endParaRPr lang="en-US" sz="2100" dirty="0" smtClean="0">
              <a:solidFill>
                <a:schemeClr val="accent1">
                  <a:lumMod val="50000"/>
                </a:schemeClr>
              </a:solidFill>
              <a:latin typeface="Century Gothic" panose="020B0502020202020204" pitchFamily="34" charset="0"/>
            </a:endParaRPr>
          </a:p>
          <a:p>
            <a:pPr indent="0">
              <a:spcBef>
                <a:spcPts val="0"/>
              </a:spcBef>
              <a:buNone/>
            </a:pPr>
            <a:r>
              <a:rPr lang="en-US" sz="1900" i="1" dirty="0" smtClean="0">
                <a:solidFill>
                  <a:schemeClr val="accent1">
                    <a:lumMod val="75000"/>
                  </a:schemeClr>
                </a:solidFill>
                <a:latin typeface="Century Gothic" panose="020B0502020202020204" pitchFamily="34" charset="0"/>
              </a:rPr>
              <a:t>But Canadians rejected</a:t>
            </a:r>
          </a:p>
          <a:p>
            <a:pPr marL="0" indent="0">
              <a:buNone/>
            </a:pPr>
            <a:r>
              <a:rPr lang="en-US" b="1" dirty="0" smtClean="0">
                <a:solidFill>
                  <a:schemeClr val="accent1">
                    <a:lumMod val="50000"/>
                  </a:schemeClr>
                </a:solidFill>
                <a:latin typeface="Century Gothic" panose="020B0502020202020204" pitchFamily="34" charset="0"/>
              </a:rPr>
              <a:t>U.S.-Canada Automotive Parts Agreement (1965)</a:t>
            </a:r>
            <a:endParaRPr lang="en-US" dirty="0" smtClean="0">
              <a:solidFill>
                <a:schemeClr val="accent1">
                  <a:lumMod val="50000"/>
                </a:schemeClr>
              </a:solidFill>
              <a:latin typeface="Century Gothic" panose="020B0502020202020204" pitchFamily="34" charset="0"/>
            </a:endParaRPr>
          </a:p>
          <a:p>
            <a:pPr indent="0">
              <a:spcBef>
                <a:spcPts val="0"/>
              </a:spcBef>
              <a:buNone/>
            </a:pPr>
            <a:r>
              <a:rPr lang="en-US" sz="2100" i="1" dirty="0" smtClean="0">
                <a:solidFill>
                  <a:schemeClr val="accent1">
                    <a:lumMod val="75000"/>
                  </a:schemeClr>
                </a:solidFill>
                <a:latin typeface="Century Gothic" panose="020B0502020202020204" pitchFamily="34" charset="0"/>
              </a:rPr>
              <a:t>Pioneered an integrated regional auto sector</a:t>
            </a:r>
          </a:p>
          <a:p>
            <a:pPr marL="0" indent="0">
              <a:buNone/>
            </a:pPr>
            <a:r>
              <a:rPr lang="en-US" b="1" dirty="0" smtClean="0">
                <a:solidFill>
                  <a:schemeClr val="accent1">
                    <a:lumMod val="50000"/>
                  </a:schemeClr>
                </a:solidFill>
                <a:latin typeface="Century Gothic" panose="020B0502020202020204" pitchFamily="34" charset="0"/>
              </a:rPr>
              <a:t>Canada – U.S. Free Trade Agreement (1989)</a:t>
            </a:r>
            <a:endParaRPr lang="en-US" dirty="0" smtClean="0">
              <a:latin typeface="Century Gothic" panose="020B0502020202020204" pitchFamily="34" charset="0"/>
            </a:endParaRPr>
          </a:p>
          <a:p>
            <a:pPr indent="0">
              <a:spcBef>
                <a:spcPts val="0"/>
              </a:spcBef>
              <a:buNone/>
            </a:pPr>
            <a:r>
              <a:rPr lang="en-US" sz="1800" i="1" dirty="0" smtClean="0">
                <a:solidFill>
                  <a:schemeClr val="accent1">
                    <a:lumMod val="75000"/>
                  </a:schemeClr>
                </a:solidFill>
              </a:rPr>
              <a:t>Eliminated nearly all tariffs, reduced many non-tariff barriers and was one of the first to address trade in services and to include dispute settlement to protect. Also tightened auto ROOs and banned performance requirements.</a:t>
            </a:r>
            <a:endParaRPr lang="en-US" sz="1600" i="1" dirty="0" smtClean="0"/>
          </a:p>
          <a:p>
            <a:pPr marL="0" indent="0">
              <a:buNone/>
            </a:pPr>
            <a:r>
              <a:rPr lang="en-US" b="1" dirty="0" smtClean="0">
                <a:solidFill>
                  <a:schemeClr val="accent1">
                    <a:lumMod val="50000"/>
                  </a:schemeClr>
                </a:solidFill>
                <a:latin typeface="Century Gothic" panose="020B0502020202020204" pitchFamily="34" charset="0"/>
              </a:rPr>
              <a:t>North American Free </a:t>
            </a:r>
            <a:r>
              <a:rPr lang="en-US" b="1" dirty="0">
                <a:solidFill>
                  <a:schemeClr val="accent1">
                    <a:lumMod val="50000"/>
                  </a:schemeClr>
                </a:solidFill>
                <a:latin typeface="Century Gothic" panose="020B0502020202020204" pitchFamily="34" charset="0"/>
              </a:rPr>
              <a:t>Trade </a:t>
            </a:r>
            <a:r>
              <a:rPr lang="en-US" b="1" dirty="0" smtClean="0">
                <a:solidFill>
                  <a:schemeClr val="accent1">
                    <a:lumMod val="50000"/>
                  </a:schemeClr>
                </a:solidFill>
                <a:latin typeface="Century Gothic" panose="020B0502020202020204" pitchFamily="34" charset="0"/>
              </a:rPr>
              <a:t>Agreement (1994)</a:t>
            </a:r>
            <a:endParaRPr lang="en-US" sz="1600" dirty="0" smtClean="0">
              <a:latin typeface="Century Gothic" panose="020B0502020202020204" pitchFamily="34" charset="0"/>
            </a:endParaRPr>
          </a:p>
          <a:p>
            <a:pPr indent="0">
              <a:spcBef>
                <a:spcPts val="0"/>
              </a:spcBef>
              <a:buNone/>
            </a:pPr>
            <a:r>
              <a:rPr lang="en-US" sz="1800" i="1" dirty="0" smtClean="0">
                <a:solidFill>
                  <a:schemeClr val="accent1">
                    <a:lumMod val="75000"/>
                  </a:schemeClr>
                </a:solidFill>
              </a:rPr>
              <a:t>Extended to Mexico and included rules of origin, protection for intellectual property rights, customs procedures and duty phase-outs.</a:t>
            </a:r>
            <a:endParaRPr lang="en-US" sz="1800" i="1" dirty="0">
              <a:solidFill>
                <a:schemeClr val="accent1">
                  <a:lumMod val="75000"/>
                </a:schemeClr>
              </a:solidFill>
            </a:endParaRPr>
          </a:p>
          <a:p>
            <a:pPr marL="0" indent="0">
              <a:buNone/>
            </a:pPr>
            <a:endParaRPr lang="en-US" sz="1600" i="1" dirty="0"/>
          </a:p>
        </p:txBody>
      </p:sp>
      <p:sp>
        <p:nvSpPr>
          <p:cNvPr id="4" name="Slide Number Placeholder 3"/>
          <p:cNvSpPr>
            <a:spLocks noGrp="1"/>
          </p:cNvSpPr>
          <p:nvPr>
            <p:ph type="sldNum" sz="quarter" idx="12"/>
          </p:nvPr>
        </p:nvSpPr>
        <p:spPr/>
        <p:txBody>
          <a:bodyPr/>
          <a:lstStyle/>
          <a:p>
            <a:fld id="{B663A872-51BA-40BF-B3FF-75961B82C039}" type="slidenum">
              <a:rPr lang="en-US" smtClean="0">
                <a:solidFill>
                  <a:prstClr val="black">
                    <a:tint val="75000"/>
                  </a:prstClr>
                </a:solidFill>
              </a:rPr>
              <a:pPr/>
              <a:t>3</a:t>
            </a:fld>
            <a:endParaRPr lang="en-US">
              <a:solidFill>
                <a:prstClr val="black">
                  <a:tint val="75000"/>
                </a:prstClr>
              </a:solidFill>
            </a:endParaRPr>
          </a:p>
        </p:txBody>
      </p:sp>
      <p:sp>
        <p:nvSpPr>
          <p:cNvPr id="5" name="TextBox 4"/>
          <p:cNvSpPr txBox="1"/>
          <p:nvPr/>
        </p:nvSpPr>
        <p:spPr>
          <a:xfrm>
            <a:off x="-1" y="6488668"/>
            <a:ext cx="6364705" cy="369332"/>
          </a:xfrm>
          <a:prstGeom prst="rect">
            <a:avLst/>
          </a:prstGeom>
          <a:noFill/>
        </p:spPr>
        <p:txBody>
          <a:bodyPr wrap="square" rtlCol="0">
            <a:spAutoFit/>
          </a:bodyPr>
          <a:lstStyle/>
          <a:p>
            <a:r>
              <a:rPr lang="en-US" sz="1200" dirty="0" smtClean="0">
                <a:solidFill>
                  <a:schemeClr val="bg1"/>
                </a:solidFill>
                <a:latin typeface="Century Gothic" panose="020B0502020202020204" pitchFamily="34" charset="0"/>
              </a:rPr>
              <a:t>Sources: Council on Foreign Relations; Congressional Research Service</a:t>
            </a:r>
            <a:r>
              <a:rPr lang="en-US" dirty="0" smtClean="0"/>
              <a:t> </a:t>
            </a:r>
            <a:endParaRPr lang="en-US" dirty="0"/>
          </a:p>
        </p:txBody>
      </p:sp>
      <p:pic>
        <p:nvPicPr>
          <p:cNvPr id="12" name="Picture 11"/>
          <p:cNvPicPr>
            <a:picLocks noChangeAspect="1"/>
          </p:cNvPicPr>
          <p:nvPr/>
        </p:nvPicPr>
        <p:blipFill>
          <a:blip r:embed="rId3"/>
          <a:stretch>
            <a:fillRect/>
          </a:stretch>
        </p:blipFill>
        <p:spPr>
          <a:xfrm>
            <a:off x="9357100" y="2453913"/>
            <a:ext cx="2626353" cy="2626353"/>
          </a:xfrm>
          <a:prstGeom prst="rect">
            <a:avLst/>
          </a:prstGeom>
        </p:spPr>
      </p:pic>
    </p:spTree>
    <p:extLst>
      <p:ext uri="{BB962C8B-B14F-4D97-AF65-F5344CB8AC3E}">
        <p14:creationId xmlns:p14="http://schemas.microsoft.com/office/powerpoint/2010/main" val="27517460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latin typeface="Century Gothic" panose="020B0502020202020204" pitchFamily="34" charset="0"/>
              </a:rPr>
              <a:t>NAFTA’s Impact</a:t>
            </a:r>
            <a:endParaRPr lang="en-US"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B663A872-51BA-40BF-B3FF-75961B82C039}" type="slidenum">
              <a:rPr lang="en-US" smtClean="0">
                <a:solidFill>
                  <a:prstClr val="black">
                    <a:tint val="75000"/>
                  </a:prstClr>
                </a:solidFill>
                <a:latin typeface="Century Gothic" panose="020B0502020202020204" pitchFamily="34" charset="0"/>
              </a:rPr>
              <a:pPr/>
              <a:t>4</a:t>
            </a:fld>
            <a:endParaRPr lang="en-US">
              <a:solidFill>
                <a:prstClr val="black">
                  <a:tint val="75000"/>
                </a:prstClr>
              </a:solidFill>
              <a:latin typeface="Century Gothic" panose="020B0502020202020204" pitchFamily="34" charset="0"/>
            </a:endParaRPr>
          </a:p>
        </p:txBody>
      </p:sp>
      <p:sp>
        <p:nvSpPr>
          <p:cNvPr id="5" name="TextBox 4"/>
          <p:cNvSpPr txBox="1"/>
          <p:nvPr/>
        </p:nvSpPr>
        <p:spPr>
          <a:xfrm>
            <a:off x="-1" y="6488668"/>
            <a:ext cx="6364705" cy="369332"/>
          </a:xfrm>
          <a:prstGeom prst="rect">
            <a:avLst/>
          </a:prstGeom>
          <a:noFill/>
        </p:spPr>
        <p:txBody>
          <a:bodyPr wrap="square" rtlCol="0">
            <a:spAutoFit/>
          </a:bodyPr>
          <a:lstStyle/>
          <a:p>
            <a:r>
              <a:rPr lang="en-US" sz="1200" dirty="0" smtClean="0">
                <a:solidFill>
                  <a:schemeClr val="bg1"/>
                </a:solidFill>
                <a:latin typeface="Century Gothic" panose="020B0502020202020204" pitchFamily="34" charset="0"/>
              </a:rPr>
              <a:t>Sources: NAM; Council on Foreign Relations; Congressional Research Service</a:t>
            </a:r>
            <a:r>
              <a:rPr lang="en-US" dirty="0" smtClean="0">
                <a:latin typeface="Century Gothic" panose="020B0502020202020204" pitchFamily="34" charset="0"/>
              </a:rPr>
              <a:t> </a:t>
            </a:r>
            <a:endParaRPr lang="en-US" dirty="0">
              <a:latin typeface="Century Gothic" panose="020B0502020202020204" pitchFamily="34" charset="0"/>
            </a:endParaRPr>
          </a:p>
        </p:txBody>
      </p:sp>
      <p:sp>
        <p:nvSpPr>
          <p:cNvPr id="6" name="Hexagon 5"/>
          <p:cNvSpPr/>
          <p:nvPr/>
        </p:nvSpPr>
        <p:spPr>
          <a:xfrm>
            <a:off x="1086843" y="2929544"/>
            <a:ext cx="1864895" cy="1528010"/>
          </a:xfrm>
          <a:prstGeom prst="hexagon">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Century Gothic" panose="020B0502020202020204" pitchFamily="34" charset="0"/>
              </a:rPr>
              <a:t>60% of U.S. </a:t>
            </a:r>
            <a:r>
              <a:rPr lang="en-US" sz="1400" dirty="0" err="1" smtClean="0">
                <a:latin typeface="Century Gothic" panose="020B0502020202020204" pitchFamily="34" charset="0"/>
              </a:rPr>
              <a:t>manufacturs</a:t>
            </a:r>
            <a:r>
              <a:rPr lang="en-US" sz="1400" dirty="0" smtClean="0">
                <a:latin typeface="Century Gothic" panose="020B0502020202020204" pitchFamily="34" charset="0"/>
              </a:rPr>
              <a:t> sold in NA</a:t>
            </a:r>
            <a:endParaRPr lang="en-US" sz="1400" dirty="0">
              <a:latin typeface="Century Gothic" panose="020B0502020202020204" pitchFamily="34" charset="0"/>
            </a:endParaRPr>
          </a:p>
        </p:txBody>
      </p:sp>
      <p:sp>
        <p:nvSpPr>
          <p:cNvPr id="9" name="Hexagon 8"/>
          <p:cNvSpPr/>
          <p:nvPr/>
        </p:nvSpPr>
        <p:spPr>
          <a:xfrm>
            <a:off x="2695068" y="2118542"/>
            <a:ext cx="1864895" cy="1528010"/>
          </a:xfrm>
          <a:prstGeom prst="hexagon">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Century Gothic" panose="020B0502020202020204" pitchFamily="34" charset="0"/>
              </a:rPr>
              <a:t>1/3 U.S. exports to Canada and Mexico</a:t>
            </a:r>
            <a:endParaRPr lang="en-US" sz="1600" dirty="0">
              <a:latin typeface="Century Gothic" panose="020B0502020202020204" pitchFamily="34" charset="0"/>
            </a:endParaRPr>
          </a:p>
        </p:txBody>
      </p:sp>
      <p:sp>
        <p:nvSpPr>
          <p:cNvPr id="10" name="Hexagon 9"/>
          <p:cNvSpPr/>
          <p:nvPr/>
        </p:nvSpPr>
        <p:spPr>
          <a:xfrm>
            <a:off x="1086842" y="1229907"/>
            <a:ext cx="1864895" cy="1528010"/>
          </a:xfrm>
          <a:prstGeom prst="hexagon">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50" dirty="0" smtClean="0">
                <a:latin typeface="Century Gothic" panose="020B0502020202020204" pitchFamily="34" charset="0"/>
              </a:rPr>
              <a:t>U.S. is #1 for Canada and Mexico</a:t>
            </a:r>
            <a:endParaRPr lang="en-US" sz="1850" dirty="0">
              <a:latin typeface="Century Gothic" panose="020B0502020202020204" pitchFamily="34" charset="0"/>
            </a:endParaRPr>
          </a:p>
        </p:txBody>
      </p:sp>
      <p:sp>
        <p:nvSpPr>
          <p:cNvPr id="13" name="Hexagon 12"/>
          <p:cNvSpPr/>
          <p:nvPr/>
        </p:nvSpPr>
        <p:spPr>
          <a:xfrm>
            <a:off x="4303293" y="2948919"/>
            <a:ext cx="1864895" cy="1528010"/>
          </a:xfrm>
          <a:prstGeom prst="hexagon">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latin typeface="Century Gothic" panose="020B0502020202020204" pitchFamily="34" charset="0"/>
              </a:rPr>
              <a:t>$20.08 Trillion</a:t>
            </a:r>
          </a:p>
          <a:p>
            <a:pPr algn="ctr"/>
            <a:r>
              <a:rPr lang="en-US" dirty="0" smtClean="0">
                <a:latin typeface="Century Gothic" panose="020B0502020202020204" pitchFamily="34" charset="0"/>
              </a:rPr>
              <a:t>Total GDP</a:t>
            </a:r>
          </a:p>
        </p:txBody>
      </p:sp>
      <p:sp>
        <p:nvSpPr>
          <p:cNvPr id="14" name="Hexagon 13"/>
          <p:cNvSpPr/>
          <p:nvPr/>
        </p:nvSpPr>
        <p:spPr>
          <a:xfrm>
            <a:off x="5911518" y="2118542"/>
            <a:ext cx="1864895" cy="1528010"/>
          </a:xfrm>
          <a:prstGeom prst="hexagon">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600" dirty="0" smtClean="0">
                <a:latin typeface="Century Gothic" panose="020B0502020202020204" pitchFamily="34" charset="0"/>
              </a:rPr>
              <a:t>$1.3 Trillion</a:t>
            </a:r>
          </a:p>
          <a:p>
            <a:pPr algn="ctr"/>
            <a:r>
              <a:rPr lang="en-US" sz="1600" dirty="0" smtClean="0">
                <a:latin typeface="Century Gothic" panose="020B0502020202020204" pitchFamily="34" charset="0"/>
              </a:rPr>
              <a:t>Total Trade</a:t>
            </a:r>
          </a:p>
          <a:p>
            <a:pPr algn="ctr"/>
            <a:r>
              <a:rPr lang="en-US" sz="1400" dirty="0" smtClean="0">
                <a:latin typeface="Century Gothic" panose="020B0502020202020204" pitchFamily="34" charset="0"/>
              </a:rPr>
              <a:t>(1/4 World)</a:t>
            </a:r>
            <a:endParaRPr lang="en-US" sz="1400" dirty="0">
              <a:latin typeface="Century Gothic" panose="020B0502020202020204" pitchFamily="34" charset="0"/>
            </a:endParaRPr>
          </a:p>
        </p:txBody>
      </p:sp>
      <p:sp>
        <p:nvSpPr>
          <p:cNvPr id="16" name="Hexagon 15"/>
          <p:cNvSpPr/>
          <p:nvPr/>
        </p:nvSpPr>
        <p:spPr>
          <a:xfrm>
            <a:off x="9127968" y="2118542"/>
            <a:ext cx="1864895" cy="1528010"/>
          </a:xfrm>
          <a:prstGeom prst="hexagon">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Century Gothic" panose="020B0502020202020204" pitchFamily="34" charset="0"/>
              </a:rPr>
              <a:t>Canadian exports to U.S. grew 4.6% pa</a:t>
            </a:r>
            <a:endParaRPr lang="en-US" sz="1600" dirty="0">
              <a:latin typeface="Century Gothic" panose="020B0502020202020204" pitchFamily="34" charset="0"/>
            </a:endParaRPr>
          </a:p>
        </p:txBody>
      </p:sp>
      <p:sp>
        <p:nvSpPr>
          <p:cNvPr id="17" name="Hexagon 16"/>
          <p:cNvSpPr/>
          <p:nvPr/>
        </p:nvSpPr>
        <p:spPr>
          <a:xfrm>
            <a:off x="7495686" y="2948919"/>
            <a:ext cx="1864895" cy="1528010"/>
          </a:xfrm>
          <a:prstGeom prst="hexagon">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entury Gothic" panose="020B0502020202020204" pitchFamily="34" charset="0"/>
              </a:rPr>
              <a:t>14 million jobs depend on NAFTA</a:t>
            </a:r>
            <a:endParaRPr lang="en-US" dirty="0">
              <a:latin typeface="Century Gothic" panose="020B0502020202020204" pitchFamily="34" charset="0"/>
            </a:endParaRPr>
          </a:p>
        </p:txBody>
      </p:sp>
      <p:sp>
        <p:nvSpPr>
          <p:cNvPr id="18" name="Hexagon 17"/>
          <p:cNvSpPr/>
          <p:nvPr/>
        </p:nvSpPr>
        <p:spPr>
          <a:xfrm>
            <a:off x="4303293" y="4609673"/>
            <a:ext cx="1864895" cy="1528010"/>
          </a:xfrm>
          <a:prstGeom prst="hexagon">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Century Gothic" panose="020B0502020202020204" pitchFamily="34" charset="0"/>
              </a:rPr>
              <a:t>Solidified Mexican reforms and closed technology gap</a:t>
            </a:r>
            <a:endParaRPr lang="en-US" sz="1400" dirty="0">
              <a:latin typeface="Century Gothic" panose="020B0502020202020204" pitchFamily="34" charset="0"/>
            </a:endParaRPr>
          </a:p>
        </p:txBody>
      </p:sp>
      <p:sp>
        <p:nvSpPr>
          <p:cNvPr id="19" name="Hexagon 18"/>
          <p:cNvSpPr/>
          <p:nvPr/>
        </p:nvSpPr>
        <p:spPr>
          <a:xfrm>
            <a:off x="9127968" y="3775810"/>
            <a:ext cx="1864895" cy="1528010"/>
          </a:xfrm>
          <a:prstGeom prst="hexagon">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entury Gothic" panose="020B0502020202020204" pitchFamily="34" charset="0"/>
              </a:rPr>
              <a:t>80% of Mexican exports go to U.S.</a:t>
            </a:r>
            <a:endParaRPr lang="en-US" dirty="0">
              <a:latin typeface="Century Gothic" panose="020B0502020202020204" pitchFamily="34" charset="0"/>
            </a:endParaRPr>
          </a:p>
        </p:txBody>
      </p:sp>
    </p:spTree>
    <p:extLst>
      <p:ext uri="{BB962C8B-B14F-4D97-AF65-F5344CB8AC3E}">
        <p14:creationId xmlns:p14="http://schemas.microsoft.com/office/powerpoint/2010/main" val="15098872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9" y="1985211"/>
            <a:ext cx="5157787" cy="519864"/>
          </a:xfrm>
          <a:ln>
            <a:solidFill>
              <a:schemeClr val="accent1">
                <a:lumMod val="75000"/>
              </a:schemeClr>
            </a:solidFill>
          </a:ln>
        </p:spPr>
        <p:style>
          <a:lnRef idx="3">
            <a:schemeClr val="lt1"/>
          </a:lnRef>
          <a:fillRef idx="1">
            <a:schemeClr val="accent1"/>
          </a:fillRef>
          <a:effectRef idx="1">
            <a:schemeClr val="accent1"/>
          </a:effectRef>
          <a:fontRef idx="minor">
            <a:schemeClr val="lt1"/>
          </a:fontRef>
        </p:style>
        <p:txBody>
          <a:bodyPr anchor="ctr"/>
          <a:lstStyle/>
          <a:p>
            <a:r>
              <a:rPr lang="en-US" dirty="0" smtClean="0">
                <a:latin typeface="Century Gothic" panose="020B0502020202020204" pitchFamily="34" charset="0"/>
              </a:rPr>
              <a:t>Key Dates</a:t>
            </a:r>
            <a:endParaRPr lang="en-US" dirty="0">
              <a:latin typeface="Century Gothic" panose="020B0502020202020204" pitchFamily="34" charset="0"/>
            </a:endParaRPr>
          </a:p>
        </p:txBody>
      </p:sp>
      <p:sp>
        <p:nvSpPr>
          <p:cNvPr id="4" name="Content Placeholder 3"/>
          <p:cNvSpPr>
            <a:spLocks noGrp="1"/>
          </p:cNvSpPr>
          <p:nvPr>
            <p:ph sz="half" idx="2"/>
          </p:nvPr>
        </p:nvSpPr>
        <p:spPr>
          <a:xfrm>
            <a:off x="839789" y="2505075"/>
            <a:ext cx="5157787" cy="3684588"/>
          </a:xfrm>
          <a:ln>
            <a:solidFill>
              <a:schemeClr val="accent1">
                <a:lumMod val="75000"/>
              </a:schemeClr>
            </a:solidFill>
          </a:ln>
        </p:spPr>
        <p:txBody>
          <a:bodyPr>
            <a:normAutofit fontScale="92500" lnSpcReduction="10000"/>
          </a:bodyPr>
          <a:lstStyle/>
          <a:p>
            <a:pPr marL="0" indent="0">
              <a:buNone/>
            </a:pPr>
            <a:r>
              <a:rPr lang="en-US" sz="2200" b="1" dirty="0" smtClean="0">
                <a:solidFill>
                  <a:schemeClr val="accent1">
                    <a:lumMod val="50000"/>
                  </a:schemeClr>
                </a:solidFill>
                <a:latin typeface="Century Gothic" panose="020B0502020202020204" pitchFamily="34" charset="0"/>
              </a:rPr>
              <a:t>April 1:</a:t>
            </a:r>
            <a:r>
              <a:rPr lang="en-US" sz="2200" dirty="0" smtClean="0">
                <a:solidFill>
                  <a:schemeClr val="accent1">
                    <a:lumMod val="50000"/>
                  </a:schemeClr>
                </a:solidFill>
                <a:latin typeface="Century Gothic" panose="020B0502020202020204" pitchFamily="34" charset="0"/>
              </a:rPr>
              <a:t>  End of Mexico’s 90-day consultation period</a:t>
            </a:r>
          </a:p>
          <a:p>
            <a:pPr marL="0" indent="0">
              <a:buNone/>
            </a:pPr>
            <a:r>
              <a:rPr lang="en-US" sz="2200" b="1" dirty="0" smtClean="0">
                <a:solidFill>
                  <a:schemeClr val="accent1">
                    <a:lumMod val="50000"/>
                  </a:schemeClr>
                </a:solidFill>
                <a:latin typeface="Century Gothic" panose="020B0502020202020204" pitchFamily="34" charset="0"/>
              </a:rPr>
              <a:t>May 18:</a:t>
            </a:r>
            <a:r>
              <a:rPr lang="en-US" sz="2200" dirty="0" smtClean="0">
                <a:solidFill>
                  <a:schemeClr val="accent1">
                    <a:lumMod val="50000"/>
                  </a:schemeClr>
                </a:solidFill>
                <a:latin typeface="Century Gothic" panose="020B0502020202020204" pitchFamily="34" charset="0"/>
              </a:rPr>
              <a:t> Trump Admin. notifies Congress of intent to renegotiate</a:t>
            </a:r>
          </a:p>
          <a:p>
            <a:pPr marL="0" indent="0">
              <a:buNone/>
            </a:pPr>
            <a:r>
              <a:rPr lang="en-US" sz="2200" b="1" dirty="0" smtClean="0">
                <a:solidFill>
                  <a:schemeClr val="accent1">
                    <a:lumMod val="50000"/>
                  </a:schemeClr>
                </a:solidFill>
                <a:latin typeface="Century Gothic" panose="020B0502020202020204" pitchFamily="34" charset="0"/>
              </a:rPr>
              <a:t>June 27:</a:t>
            </a:r>
            <a:r>
              <a:rPr lang="en-US" sz="2200" dirty="0" smtClean="0">
                <a:solidFill>
                  <a:schemeClr val="accent1">
                    <a:lumMod val="50000"/>
                  </a:schemeClr>
                </a:solidFill>
                <a:latin typeface="Century Gothic" panose="020B0502020202020204" pitchFamily="34" charset="0"/>
              </a:rPr>
              <a:t> U.S. Commerce </a:t>
            </a:r>
            <a:r>
              <a:rPr lang="en-US" sz="2200" dirty="0" err="1" smtClean="0">
                <a:solidFill>
                  <a:schemeClr val="accent1">
                    <a:lumMod val="50000"/>
                  </a:schemeClr>
                </a:solidFill>
                <a:latin typeface="Century Gothic" panose="020B0502020202020204" pitchFamily="34" charset="0"/>
              </a:rPr>
              <a:t>Dept</a:t>
            </a:r>
            <a:r>
              <a:rPr lang="en-US" sz="2200" dirty="0" smtClean="0">
                <a:solidFill>
                  <a:schemeClr val="accent1">
                    <a:lumMod val="50000"/>
                  </a:schemeClr>
                </a:solidFill>
                <a:latin typeface="Century Gothic" panose="020B0502020202020204" pitchFamily="34" charset="0"/>
              </a:rPr>
              <a:t> Hearing</a:t>
            </a:r>
          </a:p>
          <a:p>
            <a:pPr marL="0" indent="0">
              <a:buNone/>
            </a:pPr>
            <a:r>
              <a:rPr lang="en-US" sz="2200" b="1" dirty="0" smtClean="0">
                <a:solidFill>
                  <a:schemeClr val="accent1">
                    <a:lumMod val="50000"/>
                  </a:schemeClr>
                </a:solidFill>
                <a:latin typeface="Century Gothic" panose="020B0502020202020204" pitchFamily="34" charset="0"/>
              </a:rPr>
              <a:t>July 18: </a:t>
            </a:r>
            <a:r>
              <a:rPr lang="en-US" sz="2200" dirty="0" smtClean="0">
                <a:solidFill>
                  <a:schemeClr val="accent1">
                    <a:lumMod val="50000"/>
                  </a:schemeClr>
                </a:solidFill>
                <a:latin typeface="Century Gothic" panose="020B0502020202020204" pitchFamily="34" charset="0"/>
              </a:rPr>
              <a:t>Comments due to Global Affairs Canada</a:t>
            </a:r>
          </a:p>
          <a:p>
            <a:pPr marL="0" indent="0">
              <a:buNone/>
            </a:pPr>
            <a:r>
              <a:rPr lang="en-US" sz="2200" b="1" dirty="0" smtClean="0">
                <a:solidFill>
                  <a:schemeClr val="accent1">
                    <a:lumMod val="50000"/>
                  </a:schemeClr>
                </a:solidFill>
                <a:latin typeface="Century Gothic" panose="020B0502020202020204" pitchFamily="34" charset="0"/>
              </a:rPr>
              <a:t>Aug 16: </a:t>
            </a:r>
            <a:r>
              <a:rPr lang="en-US" sz="2200" dirty="0" smtClean="0">
                <a:solidFill>
                  <a:schemeClr val="accent1">
                    <a:lumMod val="50000"/>
                  </a:schemeClr>
                </a:solidFill>
                <a:latin typeface="Century Gothic" panose="020B0502020202020204" pitchFamily="34" charset="0"/>
              </a:rPr>
              <a:t>End of U.S. 90-day consultation period</a:t>
            </a:r>
          </a:p>
          <a:p>
            <a:pPr marL="0" indent="0">
              <a:buNone/>
            </a:pPr>
            <a:r>
              <a:rPr lang="en-US" sz="2200" b="1" dirty="0" smtClean="0">
                <a:solidFill>
                  <a:schemeClr val="accent1">
                    <a:lumMod val="50000"/>
                  </a:schemeClr>
                </a:solidFill>
                <a:latin typeface="Century Gothic" panose="020B0502020202020204" pitchFamily="34" charset="0"/>
              </a:rPr>
              <a:t>TBD: </a:t>
            </a:r>
            <a:r>
              <a:rPr lang="en-US" sz="2200" dirty="0" smtClean="0">
                <a:solidFill>
                  <a:schemeClr val="accent1">
                    <a:lumMod val="50000"/>
                  </a:schemeClr>
                </a:solidFill>
                <a:latin typeface="Century Gothic" panose="020B0502020202020204" pitchFamily="34" charset="0"/>
              </a:rPr>
              <a:t>Negotiations commence</a:t>
            </a:r>
          </a:p>
          <a:p>
            <a:pPr marL="0" indent="0">
              <a:buNone/>
            </a:pPr>
            <a:r>
              <a:rPr lang="en-US" sz="2200" b="1" dirty="0" smtClean="0">
                <a:solidFill>
                  <a:schemeClr val="accent1">
                    <a:lumMod val="50000"/>
                  </a:schemeClr>
                </a:solidFill>
                <a:latin typeface="Century Gothic" panose="020B0502020202020204" pitchFamily="34" charset="0"/>
              </a:rPr>
              <a:t>TBD: </a:t>
            </a:r>
            <a:r>
              <a:rPr lang="en-US" sz="2200" dirty="0" smtClean="0">
                <a:solidFill>
                  <a:schemeClr val="accent1">
                    <a:lumMod val="50000"/>
                  </a:schemeClr>
                </a:solidFill>
                <a:latin typeface="Century Gothic" panose="020B0502020202020204" pitchFamily="34" charset="0"/>
              </a:rPr>
              <a:t>Negotiations conclude</a:t>
            </a:r>
          </a:p>
        </p:txBody>
      </p:sp>
      <p:sp>
        <p:nvSpPr>
          <p:cNvPr id="5" name="Text Placeholder 4"/>
          <p:cNvSpPr>
            <a:spLocks noGrp="1"/>
          </p:cNvSpPr>
          <p:nvPr>
            <p:ph type="body" sz="quarter" idx="3"/>
          </p:nvPr>
        </p:nvSpPr>
        <p:spPr>
          <a:xfrm>
            <a:off x="6172201" y="1985211"/>
            <a:ext cx="5183188" cy="519864"/>
          </a:xfrm>
          <a:ln>
            <a:solidFill>
              <a:schemeClr val="accent1">
                <a:lumMod val="75000"/>
              </a:schemeClr>
            </a:solidFill>
          </a:ln>
        </p:spPr>
        <p:style>
          <a:lnRef idx="3">
            <a:schemeClr val="lt1"/>
          </a:lnRef>
          <a:fillRef idx="1">
            <a:schemeClr val="accent1"/>
          </a:fillRef>
          <a:effectRef idx="1">
            <a:schemeClr val="accent1"/>
          </a:effectRef>
          <a:fontRef idx="minor">
            <a:schemeClr val="lt1"/>
          </a:fontRef>
        </p:style>
        <p:txBody>
          <a:bodyPr anchor="ctr">
            <a:normAutofit/>
          </a:bodyPr>
          <a:lstStyle/>
          <a:p>
            <a:r>
              <a:rPr lang="en-US" dirty="0" smtClean="0">
                <a:latin typeface="Century Gothic" panose="020B0502020202020204" pitchFamily="34" charset="0"/>
              </a:rPr>
              <a:t>Governments’ Agenda </a:t>
            </a:r>
            <a:endParaRPr lang="en-US" dirty="0">
              <a:latin typeface="Century Gothic" panose="020B0502020202020204" pitchFamily="34" charset="0"/>
            </a:endParaRPr>
          </a:p>
        </p:txBody>
      </p:sp>
      <p:sp>
        <p:nvSpPr>
          <p:cNvPr id="7" name="Slide Number Placeholder 6"/>
          <p:cNvSpPr>
            <a:spLocks noGrp="1"/>
          </p:cNvSpPr>
          <p:nvPr>
            <p:ph type="sldNum" sz="quarter" idx="12"/>
          </p:nvPr>
        </p:nvSpPr>
        <p:spPr/>
        <p:txBody>
          <a:bodyPr/>
          <a:lstStyle/>
          <a:p>
            <a:fld id="{B663A872-51BA-40BF-B3FF-75961B82C039}" type="slidenum">
              <a:rPr lang="en-US" smtClean="0">
                <a:solidFill>
                  <a:prstClr val="black">
                    <a:tint val="75000"/>
                  </a:prstClr>
                </a:solidFill>
              </a:rPr>
              <a:pPr/>
              <a:t>5</a:t>
            </a:fld>
            <a:endParaRPr lang="en-US">
              <a:solidFill>
                <a:prstClr val="black">
                  <a:tint val="75000"/>
                </a:prstClr>
              </a:solidFill>
            </a:endParaRPr>
          </a:p>
        </p:txBody>
      </p:sp>
      <p:sp>
        <p:nvSpPr>
          <p:cNvPr id="8" name="Title 1"/>
          <p:cNvSpPr>
            <a:spLocks noGrp="1"/>
          </p:cNvSpPr>
          <p:nvPr>
            <p:ph type="title"/>
          </p:nvPr>
        </p:nvSpPr>
        <p:spPr>
          <a:xfrm>
            <a:off x="838200" y="818281"/>
            <a:ext cx="10515600" cy="1325563"/>
          </a:xfrm>
        </p:spPr>
        <p:txBody>
          <a:bodyPr/>
          <a:lstStyle/>
          <a:p>
            <a:pPr algn="ctr"/>
            <a:r>
              <a:rPr lang="en-US" b="1" dirty="0" smtClean="0">
                <a:solidFill>
                  <a:srgbClr val="002060"/>
                </a:solidFill>
                <a:latin typeface="Century Gothic" panose="020B0502020202020204" pitchFamily="34" charset="0"/>
              </a:rPr>
              <a:t>NAFTA Renegotiation</a:t>
            </a:r>
            <a:endParaRPr lang="en-US" dirty="0"/>
          </a:p>
        </p:txBody>
      </p:sp>
      <p:sp>
        <p:nvSpPr>
          <p:cNvPr id="12" name="Content Placeholder 11"/>
          <p:cNvSpPr>
            <a:spLocks noGrp="1"/>
          </p:cNvSpPr>
          <p:nvPr>
            <p:ph sz="quarter" idx="4"/>
          </p:nvPr>
        </p:nvSpPr>
        <p:spPr>
          <a:ln>
            <a:solidFill>
              <a:schemeClr val="accent1">
                <a:lumMod val="75000"/>
              </a:schemeClr>
            </a:solidFill>
          </a:ln>
        </p:spPr>
        <p:txBody>
          <a:bodyPr>
            <a:normAutofit/>
          </a:bodyPr>
          <a:lstStyle/>
          <a:p>
            <a:r>
              <a:rPr lang="en-US" sz="2200" dirty="0" smtClean="0">
                <a:solidFill>
                  <a:schemeClr val="accent1">
                    <a:lumMod val="50000"/>
                  </a:schemeClr>
                </a:solidFill>
                <a:latin typeface="Century Gothic" panose="020B0502020202020204" pitchFamily="34" charset="0"/>
              </a:rPr>
              <a:t>SOEs</a:t>
            </a:r>
          </a:p>
          <a:p>
            <a:r>
              <a:rPr lang="en-US" sz="2200" dirty="0">
                <a:solidFill>
                  <a:schemeClr val="accent1">
                    <a:lumMod val="50000"/>
                  </a:schemeClr>
                </a:solidFill>
                <a:latin typeface="Century Gothic" panose="020B0502020202020204" pitchFamily="34" charset="0"/>
              </a:rPr>
              <a:t>E-Commerce</a:t>
            </a:r>
          </a:p>
          <a:p>
            <a:r>
              <a:rPr lang="en-US" sz="2200" dirty="0" smtClean="0">
                <a:solidFill>
                  <a:schemeClr val="accent1">
                    <a:lumMod val="50000"/>
                  </a:schemeClr>
                </a:solidFill>
                <a:latin typeface="Century Gothic" panose="020B0502020202020204" pitchFamily="34" charset="0"/>
              </a:rPr>
              <a:t>Trade Facilitation </a:t>
            </a:r>
          </a:p>
          <a:p>
            <a:r>
              <a:rPr lang="en-US" sz="2200" dirty="0" smtClean="0">
                <a:solidFill>
                  <a:schemeClr val="accent1">
                    <a:lumMod val="50000"/>
                  </a:schemeClr>
                </a:solidFill>
                <a:latin typeface="Century Gothic" panose="020B0502020202020204" pitchFamily="34" charset="0"/>
              </a:rPr>
              <a:t>Regulatory Coherence</a:t>
            </a:r>
          </a:p>
          <a:p>
            <a:r>
              <a:rPr lang="en-US" sz="2200" dirty="0" smtClean="0">
                <a:solidFill>
                  <a:schemeClr val="accent1">
                    <a:lumMod val="50000"/>
                  </a:schemeClr>
                </a:solidFill>
                <a:latin typeface="Century Gothic" panose="020B0502020202020204" pitchFamily="34" charset="0"/>
              </a:rPr>
              <a:t>Cooperation and Capacity Building</a:t>
            </a:r>
          </a:p>
          <a:p>
            <a:r>
              <a:rPr lang="en-US" sz="2200" dirty="0" smtClean="0">
                <a:solidFill>
                  <a:schemeClr val="accent1">
                    <a:lumMod val="50000"/>
                  </a:schemeClr>
                </a:solidFill>
                <a:latin typeface="Century Gothic" panose="020B0502020202020204" pitchFamily="34" charset="0"/>
              </a:rPr>
              <a:t>SME Development</a:t>
            </a:r>
          </a:p>
          <a:p>
            <a:r>
              <a:rPr lang="en-US" sz="2200" dirty="0" smtClean="0">
                <a:solidFill>
                  <a:schemeClr val="accent1">
                    <a:lumMod val="50000"/>
                  </a:schemeClr>
                </a:solidFill>
                <a:latin typeface="Century Gothic" panose="020B0502020202020204" pitchFamily="34" charset="0"/>
              </a:rPr>
              <a:t>Transparency &amp; Anti-Corruption</a:t>
            </a:r>
            <a:endParaRPr lang="en-US" sz="2200" dirty="0">
              <a:solidFill>
                <a:schemeClr val="accent1">
                  <a:lumMod val="50000"/>
                </a:schemeClr>
              </a:solidFill>
              <a:latin typeface="Century Gothic" panose="020B0502020202020204" pitchFamily="34" charset="0"/>
            </a:endParaRPr>
          </a:p>
        </p:txBody>
      </p:sp>
    </p:spTree>
    <p:extLst>
      <p:ext uri="{BB962C8B-B14F-4D97-AF65-F5344CB8AC3E}">
        <p14:creationId xmlns:p14="http://schemas.microsoft.com/office/powerpoint/2010/main" val="42353218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2060"/>
                </a:solidFill>
                <a:latin typeface="Century Gothic" panose="020B0502020202020204" pitchFamily="34" charset="0"/>
              </a:rPr>
              <a:t>NAFTA </a:t>
            </a:r>
            <a:r>
              <a:rPr lang="en-US" b="1" dirty="0" smtClean="0">
                <a:solidFill>
                  <a:srgbClr val="002060"/>
                </a:solidFill>
                <a:latin typeface="Century Gothic" panose="020B0502020202020204" pitchFamily="34" charset="0"/>
              </a:rPr>
              <a:t>“Overhang”</a:t>
            </a:r>
            <a:endParaRPr lang="en-US" dirty="0"/>
          </a:p>
        </p:txBody>
      </p:sp>
      <p:sp>
        <p:nvSpPr>
          <p:cNvPr id="4" name="Slide Number Placeholder 3"/>
          <p:cNvSpPr>
            <a:spLocks noGrp="1"/>
          </p:cNvSpPr>
          <p:nvPr>
            <p:ph type="sldNum" sz="quarter" idx="12"/>
          </p:nvPr>
        </p:nvSpPr>
        <p:spPr/>
        <p:txBody>
          <a:bodyPr/>
          <a:lstStyle/>
          <a:p>
            <a:fld id="{B663A872-51BA-40BF-B3FF-75961B82C039}" type="slidenum">
              <a:rPr lang="en-US" smtClean="0">
                <a:solidFill>
                  <a:prstClr val="black">
                    <a:tint val="75000"/>
                  </a:prstClr>
                </a:solidFill>
              </a:rPr>
              <a:pPr/>
              <a:t>6</a:t>
            </a:fld>
            <a:endParaRPr lang="en-US">
              <a:solidFill>
                <a:prstClr val="black">
                  <a:tint val="75000"/>
                </a:prstClr>
              </a:solidFill>
            </a:endParaRPr>
          </a:p>
        </p:txBody>
      </p:sp>
      <p:graphicFrame>
        <p:nvGraphicFramePr>
          <p:cNvPr id="5" name="Diagram 4"/>
          <p:cNvGraphicFramePr/>
          <p:nvPr>
            <p:extLst>
              <p:ext uri="{D42A27DB-BD31-4B8C-83A1-F6EECF244321}">
                <p14:modId xmlns:p14="http://schemas.microsoft.com/office/powerpoint/2010/main" val="1927126456"/>
              </p:ext>
            </p:extLst>
          </p:nvPr>
        </p:nvGraphicFramePr>
        <p:xfrm>
          <a:off x="328529" y="1843191"/>
          <a:ext cx="5824621" cy="4173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6777121" y="4731791"/>
            <a:ext cx="5200316" cy="1052596"/>
          </a:xfrm>
          <a:prstGeom prst="rect">
            <a:avLst/>
          </a:prstGeom>
          <a:noFill/>
        </p:spPr>
        <p:txBody>
          <a:bodyPr wrap="square" rtlCol="0">
            <a:spAutoFit/>
          </a:bodyPr>
          <a:lstStyle/>
          <a:p>
            <a:pPr>
              <a:lnSpc>
                <a:spcPct val="120000"/>
              </a:lnSpc>
            </a:pPr>
            <a:r>
              <a:rPr lang="en-US" sz="2000" dirty="0" smtClean="0">
                <a:solidFill>
                  <a:schemeClr val="accent1">
                    <a:lumMod val="50000"/>
                  </a:schemeClr>
                </a:solidFill>
                <a:latin typeface="Century Gothic" panose="020B0502020202020204" pitchFamily="34" charset="0"/>
              </a:rPr>
              <a:t>“I'm </a:t>
            </a:r>
            <a:r>
              <a:rPr lang="en-US" sz="2000" dirty="0">
                <a:solidFill>
                  <a:schemeClr val="accent1">
                    <a:lumMod val="50000"/>
                  </a:schemeClr>
                </a:solidFill>
                <a:latin typeface="Century Gothic" panose="020B0502020202020204" pitchFamily="34" charset="0"/>
              </a:rPr>
              <a:t>not able to renegotiate NAFTA, I will terminate NAFTA</a:t>
            </a:r>
            <a:r>
              <a:rPr lang="en-US" sz="2000" dirty="0" smtClean="0">
                <a:solidFill>
                  <a:schemeClr val="accent1">
                    <a:lumMod val="50000"/>
                  </a:schemeClr>
                </a:solidFill>
                <a:latin typeface="Century Gothic" panose="020B0502020202020204" pitchFamily="34" charset="0"/>
              </a:rPr>
              <a:t>.”</a:t>
            </a:r>
          </a:p>
          <a:p>
            <a:pPr algn="r">
              <a:lnSpc>
                <a:spcPct val="120000"/>
              </a:lnSpc>
            </a:pPr>
            <a:r>
              <a:rPr lang="en-US" sz="1200" i="1" dirty="0" smtClean="0">
                <a:solidFill>
                  <a:schemeClr val="accent1">
                    <a:lumMod val="50000"/>
                  </a:schemeClr>
                </a:solidFill>
                <a:latin typeface="Century Gothic" panose="020B0502020202020204" pitchFamily="34" charset="0"/>
              </a:rPr>
              <a:t>President Trump</a:t>
            </a:r>
          </a:p>
        </p:txBody>
      </p:sp>
      <p:sp>
        <p:nvSpPr>
          <p:cNvPr id="8" name="TextBox 7"/>
          <p:cNvSpPr txBox="1"/>
          <p:nvPr/>
        </p:nvSpPr>
        <p:spPr>
          <a:xfrm>
            <a:off x="6662821" y="1827853"/>
            <a:ext cx="5314616" cy="1255728"/>
          </a:xfrm>
          <a:prstGeom prst="rect">
            <a:avLst/>
          </a:prstGeom>
          <a:noFill/>
        </p:spPr>
        <p:txBody>
          <a:bodyPr wrap="square" rtlCol="0">
            <a:spAutoFit/>
          </a:bodyPr>
          <a:lstStyle/>
          <a:p>
            <a:pPr>
              <a:lnSpc>
                <a:spcPct val="120000"/>
              </a:lnSpc>
            </a:pPr>
            <a:r>
              <a:rPr lang="en-US" sz="1700" dirty="0" smtClean="0">
                <a:solidFill>
                  <a:schemeClr val="accent1">
                    <a:lumMod val="50000"/>
                  </a:schemeClr>
                </a:solidFill>
                <a:latin typeface="Century Gothic" panose="020B0502020202020204" pitchFamily="34" charset="0"/>
              </a:rPr>
              <a:t>“</a:t>
            </a:r>
            <a:r>
              <a:rPr lang="en-US" sz="1700" dirty="0">
                <a:solidFill>
                  <a:schemeClr val="accent1">
                    <a:lumMod val="50000"/>
                  </a:schemeClr>
                </a:solidFill>
                <a:latin typeface="Century Gothic" panose="020B0502020202020204" pitchFamily="34" charset="0"/>
              </a:rPr>
              <a:t>We’re not going to </a:t>
            </a:r>
            <a:r>
              <a:rPr lang="en-US" sz="1700" dirty="0" smtClean="0">
                <a:solidFill>
                  <a:schemeClr val="accent1">
                    <a:lumMod val="50000"/>
                  </a:schemeClr>
                </a:solidFill>
                <a:latin typeface="Century Gothic" panose="020B0502020202020204" pitchFamily="34" charset="0"/>
              </a:rPr>
              <a:t>overreact… </a:t>
            </a:r>
            <a:r>
              <a:rPr lang="en-US" sz="1700" dirty="0">
                <a:solidFill>
                  <a:schemeClr val="accent1">
                    <a:lumMod val="50000"/>
                  </a:schemeClr>
                </a:solidFill>
                <a:latin typeface="Century Gothic" panose="020B0502020202020204" pitchFamily="34" charset="0"/>
              </a:rPr>
              <a:t>going to lay out the facts </a:t>
            </a:r>
            <a:r>
              <a:rPr lang="en-US" sz="1700" dirty="0" smtClean="0">
                <a:solidFill>
                  <a:schemeClr val="accent1">
                    <a:lumMod val="50000"/>
                  </a:schemeClr>
                </a:solidFill>
                <a:latin typeface="Century Gothic" panose="020B0502020202020204" pitchFamily="34" charset="0"/>
              </a:rPr>
              <a:t>and… have </a:t>
            </a:r>
            <a:r>
              <a:rPr lang="en-US" sz="1700" dirty="0">
                <a:solidFill>
                  <a:schemeClr val="accent1">
                    <a:lumMod val="50000"/>
                  </a:schemeClr>
                </a:solidFill>
                <a:latin typeface="Century Gothic" panose="020B0502020202020204" pitchFamily="34" charset="0"/>
              </a:rPr>
              <a:t>substantive conversations about how to improve the </a:t>
            </a:r>
            <a:r>
              <a:rPr lang="en-US" sz="1700" dirty="0" smtClean="0">
                <a:solidFill>
                  <a:schemeClr val="accent1">
                    <a:lumMod val="50000"/>
                  </a:schemeClr>
                </a:solidFill>
                <a:latin typeface="Century Gothic" panose="020B0502020202020204" pitchFamily="34" charset="0"/>
              </a:rPr>
              <a:t>situation.”</a:t>
            </a:r>
          </a:p>
          <a:p>
            <a:pPr algn="r">
              <a:lnSpc>
                <a:spcPct val="120000"/>
              </a:lnSpc>
            </a:pPr>
            <a:r>
              <a:rPr lang="en-US" sz="1200" i="1" dirty="0" smtClean="0">
                <a:solidFill>
                  <a:schemeClr val="accent1">
                    <a:lumMod val="50000"/>
                  </a:schemeClr>
                </a:solidFill>
                <a:latin typeface="Century Gothic" panose="020B0502020202020204" pitchFamily="34" charset="0"/>
              </a:rPr>
              <a:t>Prime Minister Trudeau</a:t>
            </a:r>
          </a:p>
        </p:txBody>
      </p:sp>
      <p:sp>
        <p:nvSpPr>
          <p:cNvPr id="10" name="TextBox 9"/>
          <p:cNvSpPr txBox="1"/>
          <p:nvPr/>
        </p:nvSpPr>
        <p:spPr>
          <a:xfrm>
            <a:off x="6719971" y="3252122"/>
            <a:ext cx="5200316" cy="1311128"/>
          </a:xfrm>
          <a:prstGeom prst="rect">
            <a:avLst/>
          </a:prstGeom>
          <a:noFill/>
        </p:spPr>
        <p:txBody>
          <a:bodyPr wrap="square" rtlCol="0">
            <a:spAutoFit/>
          </a:bodyPr>
          <a:lstStyle/>
          <a:p>
            <a:pPr>
              <a:lnSpc>
                <a:spcPct val="120000"/>
              </a:lnSpc>
            </a:pPr>
            <a:r>
              <a:rPr lang="en-US" dirty="0" smtClean="0">
                <a:solidFill>
                  <a:schemeClr val="accent1">
                    <a:lumMod val="50000"/>
                  </a:schemeClr>
                </a:solidFill>
                <a:latin typeface="Century Gothic" panose="020B0502020202020204" pitchFamily="34" charset="0"/>
              </a:rPr>
              <a:t>“…agree </a:t>
            </a:r>
            <a:r>
              <a:rPr lang="en-US" dirty="0">
                <a:solidFill>
                  <a:schemeClr val="accent1">
                    <a:lumMod val="50000"/>
                  </a:schemeClr>
                </a:solidFill>
                <a:latin typeface="Century Gothic" panose="020B0502020202020204" pitchFamily="34" charset="0"/>
              </a:rPr>
              <a:t>to remain in close contact to ensure the process of (NAFTA) modernization is successful for the benefit of </a:t>
            </a:r>
            <a:r>
              <a:rPr lang="en-US" dirty="0" smtClean="0">
                <a:solidFill>
                  <a:schemeClr val="accent1">
                    <a:lumMod val="50000"/>
                  </a:schemeClr>
                </a:solidFill>
                <a:latin typeface="Century Gothic" panose="020B0502020202020204" pitchFamily="34" charset="0"/>
              </a:rPr>
              <a:t>[all] nations</a:t>
            </a:r>
          </a:p>
          <a:p>
            <a:pPr algn="r">
              <a:lnSpc>
                <a:spcPct val="120000"/>
              </a:lnSpc>
            </a:pPr>
            <a:r>
              <a:rPr lang="en-US" sz="1200" i="1" dirty="0" smtClean="0">
                <a:solidFill>
                  <a:schemeClr val="accent1">
                    <a:lumMod val="50000"/>
                  </a:schemeClr>
                </a:solidFill>
                <a:latin typeface="Century Gothic" panose="020B0502020202020204" pitchFamily="34" charset="0"/>
              </a:rPr>
              <a:t>President Peña Nieto</a:t>
            </a:r>
          </a:p>
        </p:txBody>
      </p:sp>
      <p:sp>
        <p:nvSpPr>
          <p:cNvPr id="11" name="Chevron 10"/>
          <p:cNvSpPr/>
          <p:nvPr/>
        </p:nvSpPr>
        <p:spPr>
          <a:xfrm>
            <a:off x="6334626" y="1888033"/>
            <a:ext cx="328195" cy="4039305"/>
          </a:xfrm>
          <a:prstGeom prst="chevr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745191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2060"/>
                </a:solidFill>
                <a:latin typeface="Century Gothic" panose="020B0502020202020204" pitchFamily="34" charset="0"/>
              </a:rPr>
              <a:t>NAFTA </a:t>
            </a:r>
            <a:r>
              <a:rPr lang="en-US" b="1" dirty="0" smtClean="0">
                <a:solidFill>
                  <a:srgbClr val="002060"/>
                </a:solidFill>
                <a:latin typeface="Century Gothic" panose="020B0502020202020204" pitchFamily="34" charset="0"/>
              </a:rPr>
              <a:t>for Recyclers</a:t>
            </a:r>
            <a:endParaRPr lang="en-US" dirty="0"/>
          </a:p>
        </p:txBody>
      </p:sp>
      <p:sp>
        <p:nvSpPr>
          <p:cNvPr id="3" name="Content Placeholder 2"/>
          <p:cNvSpPr>
            <a:spLocks noGrp="1"/>
          </p:cNvSpPr>
          <p:nvPr>
            <p:ph idx="1"/>
          </p:nvPr>
        </p:nvSpPr>
        <p:spPr>
          <a:xfrm>
            <a:off x="491562" y="2323233"/>
            <a:ext cx="10515600" cy="4033119"/>
          </a:xfrm>
        </p:spPr>
        <p:txBody>
          <a:bodyPr/>
          <a:lstStyle/>
          <a:p>
            <a:pPr marL="457200" indent="-457200">
              <a:buFont typeface="Wingdings" panose="05000000000000000000" pitchFamily="2" charset="2"/>
              <a:buChar char="ü"/>
            </a:pPr>
            <a:r>
              <a:rPr lang="en-US" dirty="0" smtClean="0">
                <a:solidFill>
                  <a:schemeClr val="accent1">
                    <a:lumMod val="50000"/>
                  </a:schemeClr>
                </a:solidFill>
                <a:latin typeface="Century Gothic" panose="020B0502020202020204" pitchFamily="34" charset="0"/>
              </a:rPr>
              <a:t>Keep Tariffs at Zero</a:t>
            </a:r>
          </a:p>
          <a:p>
            <a:pPr marL="457200" indent="-457200">
              <a:buFont typeface="Wingdings" panose="05000000000000000000" pitchFamily="2" charset="2"/>
              <a:buChar char="ü"/>
            </a:pPr>
            <a:r>
              <a:rPr lang="en-US" dirty="0" smtClean="0">
                <a:solidFill>
                  <a:schemeClr val="accent1">
                    <a:lumMod val="50000"/>
                  </a:schemeClr>
                </a:solidFill>
                <a:latin typeface="Century Gothic" panose="020B0502020202020204" pitchFamily="34" charset="0"/>
              </a:rPr>
              <a:t>Improve Border Crossings</a:t>
            </a:r>
          </a:p>
          <a:p>
            <a:pPr marL="457200" indent="-457200">
              <a:buFont typeface="Wingdings" panose="05000000000000000000" pitchFamily="2" charset="2"/>
              <a:buChar char="ü"/>
            </a:pPr>
            <a:r>
              <a:rPr lang="en-US" dirty="0">
                <a:solidFill>
                  <a:schemeClr val="accent1">
                    <a:lumMod val="50000"/>
                  </a:schemeClr>
                </a:solidFill>
                <a:latin typeface="Century Gothic" panose="020B0502020202020204" pitchFamily="34" charset="0"/>
              </a:rPr>
              <a:t>Rational Rules of Origin</a:t>
            </a:r>
          </a:p>
          <a:p>
            <a:pPr marL="457200" indent="-457200">
              <a:buFont typeface="Wingdings" panose="05000000000000000000" pitchFamily="2" charset="2"/>
              <a:buChar char="ü"/>
            </a:pPr>
            <a:r>
              <a:rPr lang="en-US" dirty="0" smtClean="0">
                <a:solidFill>
                  <a:schemeClr val="accent1">
                    <a:lumMod val="50000"/>
                  </a:schemeClr>
                </a:solidFill>
                <a:latin typeface="Century Gothic" panose="020B0502020202020204" pitchFamily="34" charset="0"/>
              </a:rPr>
              <a:t>Harmonize standards (</a:t>
            </a:r>
            <a:r>
              <a:rPr lang="en-US" i="1" dirty="0" smtClean="0">
                <a:solidFill>
                  <a:schemeClr val="accent1">
                    <a:lumMod val="50000"/>
                  </a:schemeClr>
                </a:solidFill>
                <a:latin typeface="Century Gothic" panose="020B0502020202020204" pitchFamily="34" charset="0"/>
              </a:rPr>
              <a:t>e.g.,</a:t>
            </a:r>
            <a:r>
              <a:rPr lang="en-US" dirty="0" smtClean="0">
                <a:solidFill>
                  <a:schemeClr val="accent1">
                    <a:lumMod val="50000"/>
                  </a:schemeClr>
                </a:solidFill>
                <a:latin typeface="Century Gothic" panose="020B0502020202020204" pitchFamily="34" charset="0"/>
              </a:rPr>
              <a:t> ISRI Specs)</a:t>
            </a:r>
          </a:p>
          <a:p>
            <a:pPr marL="457200" indent="-457200">
              <a:buFont typeface="Wingdings" panose="05000000000000000000" pitchFamily="2" charset="2"/>
              <a:buChar char="ü"/>
            </a:pPr>
            <a:r>
              <a:rPr lang="en-US" dirty="0" smtClean="0">
                <a:solidFill>
                  <a:schemeClr val="accent1">
                    <a:lumMod val="50000"/>
                  </a:schemeClr>
                </a:solidFill>
                <a:latin typeface="Century Gothic" panose="020B0502020202020204" pitchFamily="34" charset="0"/>
              </a:rPr>
              <a:t>Eliminate trade-distorting incentive programs</a:t>
            </a:r>
          </a:p>
          <a:p>
            <a:pPr marL="457200" indent="-457200">
              <a:buFont typeface="Wingdings" panose="05000000000000000000" pitchFamily="2" charset="2"/>
              <a:buChar char="ü"/>
            </a:pPr>
            <a:r>
              <a:rPr lang="en-US" dirty="0" smtClean="0">
                <a:solidFill>
                  <a:schemeClr val="accent1">
                    <a:lumMod val="50000"/>
                  </a:schemeClr>
                </a:solidFill>
                <a:latin typeface="Century Gothic" panose="020B0502020202020204" pitchFamily="34" charset="0"/>
              </a:rPr>
              <a:t>Facilitate equipment and repair services</a:t>
            </a:r>
          </a:p>
          <a:p>
            <a:pPr marL="457200" indent="-457200">
              <a:buFont typeface="Wingdings" panose="05000000000000000000" pitchFamily="2" charset="2"/>
              <a:buChar char="ü"/>
            </a:pPr>
            <a:r>
              <a:rPr lang="en-US" dirty="0" smtClean="0">
                <a:solidFill>
                  <a:schemeClr val="accent1">
                    <a:lumMod val="50000"/>
                  </a:schemeClr>
                </a:solidFill>
                <a:latin typeface="Century Gothic" panose="020B0502020202020204" pitchFamily="34" charset="0"/>
              </a:rPr>
              <a:t>Reduce/eliminate tax burdens</a:t>
            </a:r>
          </a:p>
          <a:p>
            <a:endParaRPr lang="en-US" dirty="0"/>
          </a:p>
        </p:txBody>
      </p:sp>
      <p:sp>
        <p:nvSpPr>
          <p:cNvPr id="4" name="Slide Number Placeholder 3"/>
          <p:cNvSpPr>
            <a:spLocks noGrp="1"/>
          </p:cNvSpPr>
          <p:nvPr>
            <p:ph type="sldNum" sz="quarter" idx="12"/>
          </p:nvPr>
        </p:nvSpPr>
        <p:spPr/>
        <p:txBody>
          <a:bodyPr/>
          <a:lstStyle/>
          <a:p>
            <a:fld id="{B663A872-51BA-40BF-B3FF-75961B82C039}" type="slidenum">
              <a:rPr lang="en-US" smtClean="0">
                <a:solidFill>
                  <a:prstClr val="black">
                    <a:tint val="75000"/>
                  </a:prstClr>
                </a:solidFill>
              </a:rPr>
              <a:pPr/>
              <a:t>7</a:t>
            </a:fld>
            <a:endParaRPr lang="en-US">
              <a:solidFill>
                <a:prstClr val="black">
                  <a:tint val="75000"/>
                </a:prstClr>
              </a:solidFill>
            </a:endParaRPr>
          </a:p>
        </p:txBody>
      </p:sp>
      <p:pic>
        <p:nvPicPr>
          <p:cNvPr id="5" name="Content Placeholder 10"/>
          <p:cNvPicPr>
            <a:picLocks noChangeAspect="1"/>
          </p:cNvPicPr>
          <p:nvPr/>
        </p:nvPicPr>
        <p:blipFill rotWithShape="1">
          <a:blip r:embed="rId3"/>
          <a:srcRect l="14160" t="33165" r="5988" b="25981"/>
          <a:stretch/>
        </p:blipFill>
        <p:spPr>
          <a:xfrm>
            <a:off x="6096000" y="1958108"/>
            <a:ext cx="5390691" cy="172376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59094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latin typeface="Century Gothic" panose="020B0502020202020204" pitchFamily="34" charset="0"/>
              </a:rPr>
              <a:t>Other Global Trade Initiatives</a:t>
            </a:r>
            <a:endParaRPr lang="en-US" dirty="0"/>
          </a:p>
        </p:txBody>
      </p:sp>
      <p:sp>
        <p:nvSpPr>
          <p:cNvPr id="3" name="Content Placeholder 2"/>
          <p:cNvSpPr>
            <a:spLocks noGrp="1"/>
          </p:cNvSpPr>
          <p:nvPr>
            <p:ph idx="1"/>
          </p:nvPr>
        </p:nvSpPr>
        <p:spPr>
          <a:xfrm>
            <a:off x="838200" y="1977490"/>
            <a:ext cx="10515600" cy="3029736"/>
          </a:xfrm>
        </p:spPr>
        <p:txBody>
          <a:bodyPr/>
          <a:lstStyle/>
          <a:p>
            <a:pPr marL="457200" indent="-457200">
              <a:buFont typeface="Wingdings" panose="05000000000000000000" pitchFamily="2" charset="2"/>
              <a:buChar char="v"/>
            </a:pPr>
            <a:r>
              <a:rPr lang="en-US" dirty="0" smtClean="0">
                <a:solidFill>
                  <a:schemeClr val="accent1">
                    <a:lumMod val="50000"/>
                  </a:schemeClr>
                </a:solidFill>
                <a:latin typeface="Century Gothic" panose="020B0502020202020204" pitchFamily="34" charset="0"/>
              </a:rPr>
              <a:t>Canada-EU Comprehensive Economic and Trade Agreement</a:t>
            </a:r>
          </a:p>
          <a:p>
            <a:pPr marL="457200" indent="-457200">
              <a:buFont typeface="Wingdings" panose="05000000000000000000" pitchFamily="2" charset="2"/>
              <a:buChar char="v"/>
            </a:pPr>
            <a:r>
              <a:rPr lang="en-US" dirty="0" smtClean="0">
                <a:solidFill>
                  <a:schemeClr val="accent1">
                    <a:lumMod val="50000"/>
                  </a:schemeClr>
                </a:solidFill>
                <a:latin typeface="Century Gothic" panose="020B0502020202020204" pitchFamily="34" charset="0"/>
              </a:rPr>
              <a:t>Mexico and EU modernizing its Global Agreement</a:t>
            </a:r>
          </a:p>
          <a:p>
            <a:pPr marL="457200" indent="-457200">
              <a:buFont typeface="Wingdings" panose="05000000000000000000" pitchFamily="2" charset="2"/>
              <a:buChar char="v"/>
            </a:pPr>
            <a:r>
              <a:rPr lang="en-US" dirty="0" smtClean="0">
                <a:solidFill>
                  <a:schemeClr val="accent1">
                    <a:lumMod val="50000"/>
                  </a:schemeClr>
                </a:solidFill>
                <a:latin typeface="Century Gothic" panose="020B0502020202020204" pitchFamily="34" charset="0"/>
              </a:rPr>
              <a:t>Brexit and U.S.-UK trade agreement interest</a:t>
            </a:r>
          </a:p>
          <a:p>
            <a:pPr marL="457200" indent="-457200">
              <a:buFont typeface="Wingdings" panose="05000000000000000000" pitchFamily="2" charset="2"/>
              <a:buChar char="v"/>
            </a:pPr>
            <a:r>
              <a:rPr lang="en-US" dirty="0" smtClean="0">
                <a:solidFill>
                  <a:schemeClr val="accent1">
                    <a:lumMod val="50000"/>
                  </a:schemeClr>
                </a:solidFill>
                <a:latin typeface="Century Gothic" panose="020B0502020202020204" pitchFamily="34" charset="0"/>
              </a:rPr>
              <a:t>TPP-11?</a:t>
            </a:r>
          </a:p>
          <a:p>
            <a:pPr marL="457200" indent="-457200">
              <a:buFont typeface="Wingdings" panose="05000000000000000000" pitchFamily="2" charset="2"/>
              <a:buChar char="v"/>
            </a:pPr>
            <a:r>
              <a:rPr lang="en-US" dirty="0" smtClean="0">
                <a:solidFill>
                  <a:schemeClr val="accent1">
                    <a:lumMod val="50000"/>
                  </a:schemeClr>
                </a:solidFill>
                <a:latin typeface="Century Gothic" panose="020B0502020202020204" pitchFamily="34" charset="0"/>
              </a:rPr>
              <a:t>Future of WTO Environmental Goods Agreement?</a:t>
            </a:r>
          </a:p>
          <a:p>
            <a:pPr marL="0" indent="0">
              <a:buNone/>
            </a:pPr>
            <a:endParaRPr lang="en-US" dirty="0" smtClean="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B663A872-51BA-40BF-B3FF-75961B82C039}" type="slidenum">
              <a:rPr lang="en-US" smtClean="0">
                <a:solidFill>
                  <a:prstClr val="black">
                    <a:tint val="75000"/>
                  </a:prstClr>
                </a:solidFill>
              </a:rPr>
              <a:pPr/>
              <a:t>8</a:t>
            </a:fld>
            <a:endParaRPr lang="en-US">
              <a:solidFill>
                <a:prstClr val="black">
                  <a:tint val="75000"/>
                </a:prstClr>
              </a:solidFill>
            </a:endParaRPr>
          </a:p>
        </p:txBody>
      </p:sp>
      <p:sp>
        <p:nvSpPr>
          <p:cNvPr id="5" name="Rectangle 4"/>
          <p:cNvSpPr/>
          <p:nvPr/>
        </p:nvSpPr>
        <p:spPr>
          <a:xfrm>
            <a:off x="1828799" y="5173580"/>
            <a:ext cx="8903369" cy="709862"/>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What about global trends toward </a:t>
            </a:r>
            <a:r>
              <a:rPr lang="en-US" sz="3200" b="1" i="1" dirty="0" smtClean="0"/>
              <a:t>PROTECTIONISM</a:t>
            </a:r>
            <a:r>
              <a:rPr lang="en-US" sz="3200" dirty="0" smtClean="0"/>
              <a:t>?</a:t>
            </a:r>
            <a:endParaRPr lang="en-US" sz="3200" dirty="0"/>
          </a:p>
        </p:txBody>
      </p:sp>
      <p:sp>
        <p:nvSpPr>
          <p:cNvPr id="6" name="Right Arrow 5"/>
          <p:cNvSpPr/>
          <p:nvPr/>
        </p:nvSpPr>
        <p:spPr>
          <a:xfrm>
            <a:off x="617619" y="5243681"/>
            <a:ext cx="1179095" cy="569660"/>
          </a:xfrm>
          <a:prstGeom prst="rightArrow">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44839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latin typeface="Century Gothic" panose="020B0502020202020204" pitchFamily="34" charset="0"/>
              </a:rPr>
              <a:t>China Market Access</a:t>
            </a:r>
            <a:endParaRPr lang="en-US" dirty="0"/>
          </a:p>
        </p:txBody>
      </p:sp>
      <p:sp>
        <p:nvSpPr>
          <p:cNvPr id="3" name="Content Placeholder 2"/>
          <p:cNvSpPr>
            <a:spLocks noGrp="1"/>
          </p:cNvSpPr>
          <p:nvPr>
            <p:ph idx="1"/>
          </p:nvPr>
        </p:nvSpPr>
        <p:spPr>
          <a:xfrm>
            <a:off x="2273968" y="2324318"/>
            <a:ext cx="9625264" cy="3604427"/>
          </a:xfrm>
        </p:spPr>
        <p:txBody>
          <a:bodyPr>
            <a:normAutofit lnSpcReduction="10000"/>
          </a:bodyPr>
          <a:lstStyle/>
          <a:p>
            <a:pPr marL="457200" indent="-457200">
              <a:spcAft>
                <a:spcPts val="500"/>
              </a:spcAft>
              <a:buFont typeface="Wingdings" panose="05000000000000000000" pitchFamily="2" charset="2"/>
              <a:buChar char="ü"/>
            </a:pPr>
            <a:r>
              <a:rPr lang="en-US" sz="2400" dirty="0" smtClean="0">
                <a:solidFill>
                  <a:schemeClr val="accent1">
                    <a:lumMod val="75000"/>
                  </a:schemeClr>
                </a:solidFill>
                <a:latin typeface="Century Gothic" panose="020B0502020202020204" pitchFamily="34" charset="0"/>
              </a:rPr>
              <a:t>Feb 8: </a:t>
            </a:r>
            <a:r>
              <a:rPr lang="en-US" sz="2400" b="1" dirty="0" smtClean="0">
                <a:solidFill>
                  <a:schemeClr val="accent1">
                    <a:lumMod val="75000"/>
                  </a:schemeClr>
                </a:solidFill>
                <a:latin typeface="Century Gothic" panose="020B0502020202020204" pitchFamily="34" charset="0"/>
              </a:rPr>
              <a:t>National Sword </a:t>
            </a:r>
            <a:r>
              <a:rPr lang="en-US" sz="2400" dirty="0" smtClean="0">
                <a:solidFill>
                  <a:schemeClr val="accent1">
                    <a:lumMod val="75000"/>
                  </a:schemeClr>
                </a:solidFill>
                <a:latin typeface="Century Gothic" panose="020B0502020202020204" pitchFamily="34" charset="0"/>
              </a:rPr>
              <a:t>announced to crackdown on illegal imports of industrial and household waste; resulted in 100% container inspections</a:t>
            </a:r>
          </a:p>
          <a:p>
            <a:pPr marL="457200" indent="-457200">
              <a:spcAft>
                <a:spcPts val="500"/>
              </a:spcAft>
              <a:buFont typeface="Wingdings" panose="05000000000000000000" pitchFamily="2" charset="2"/>
              <a:buChar char="ü"/>
            </a:pPr>
            <a:r>
              <a:rPr lang="en-US" sz="2400" dirty="0" smtClean="0">
                <a:solidFill>
                  <a:schemeClr val="accent1">
                    <a:lumMod val="75000"/>
                  </a:schemeClr>
                </a:solidFill>
                <a:latin typeface="Century Gothic" panose="020B0502020202020204" pitchFamily="34" charset="0"/>
              </a:rPr>
              <a:t>Apr 18: President Xi-led </a:t>
            </a:r>
            <a:r>
              <a:rPr lang="en-US" sz="2400" dirty="0" err="1" smtClean="0">
                <a:solidFill>
                  <a:schemeClr val="accent1">
                    <a:lumMod val="75000"/>
                  </a:schemeClr>
                </a:solidFill>
                <a:latin typeface="Century Gothic" panose="020B0502020202020204" pitchFamily="34" charset="0"/>
              </a:rPr>
              <a:t>govt</a:t>
            </a:r>
            <a:r>
              <a:rPr lang="en-US" sz="2400" dirty="0" smtClean="0">
                <a:solidFill>
                  <a:schemeClr val="accent1">
                    <a:lumMod val="75000"/>
                  </a:schemeClr>
                </a:solidFill>
                <a:latin typeface="Century Gothic" panose="020B0502020202020204" pitchFamily="34" charset="0"/>
              </a:rPr>
              <a:t> reform taskforce approved </a:t>
            </a:r>
            <a:r>
              <a:rPr lang="en-US" sz="2400" b="1" dirty="0" smtClean="0">
                <a:solidFill>
                  <a:schemeClr val="accent1">
                    <a:lumMod val="75000"/>
                  </a:schemeClr>
                </a:solidFill>
                <a:latin typeface="Century Gothic" panose="020B0502020202020204" pitchFamily="34" charset="0"/>
              </a:rPr>
              <a:t>expanding catalogue of prohibited </a:t>
            </a:r>
            <a:r>
              <a:rPr lang="en-US" sz="2400" dirty="0" smtClean="0">
                <a:solidFill>
                  <a:schemeClr val="accent1">
                    <a:lumMod val="75000"/>
                  </a:schemeClr>
                </a:solidFill>
                <a:latin typeface="Century Gothic" panose="020B0502020202020204" pitchFamily="34" charset="0"/>
              </a:rPr>
              <a:t>solid waste materials allowed for import.</a:t>
            </a:r>
          </a:p>
          <a:p>
            <a:pPr marL="457200" indent="-457200">
              <a:buFont typeface="Wingdings" panose="05000000000000000000" pitchFamily="2" charset="2"/>
              <a:buChar char="ü"/>
            </a:pPr>
            <a:r>
              <a:rPr lang="en-US" sz="2400" dirty="0" smtClean="0">
                <a:solidFill>
                  <a:schemeClr val="accent1">
                    <a:lumMod val="75000"/>
                  </a:schemeClr>
                </a:solidFill>
                <a:latin typeface="Century Gothic" panose="020B0502020202020204" pitchFamily="34" charset="0"/>
              </a:rPr>
              <a:t>AQSIQ </a:t>
            </a:r>
            <a:r>
              <a:rPr lang="en-US" sz="2400" b="1" dirty="0" smtClean="0">
                <a:solidFill>
                  <a:schemeClr val="accent1">
                    <a:lumMod val="75000"/>
                  </a:schemeClr>
                </a:solidFill>
                <a:latin typeface="Century Gothic" panose="020B0502020202020204" pitchFamily="34" charset="0"/>
              </a:rPr>
              <a:t>revising Reg. No. 119</a:t>
            </a:r>
            <a:r>
              <a:rPr lang="en-US" sz="2400" dirty="0" smtClean="0">
                <a:solidFill>
                  <a:schemeClr val="accent1">
                    <a:lumMod val="75000"/>
                  </a:schemeClr>
                </a:solidFill>
                <a:latin typeface="Century Gothic" panose="020B0502020202020204" pitchFamily="34" charset="0"/>
              </a:rPr>
              <a:t>: </a:t>
            </a:r>
            <a:r>
              <a:rPr lang="en-US" sz="2400" dirty="0">
                <a:solidFill>
                  <a:schemeClr val="accent1">
                    <a:lumMod val="75000"/>
                  </a:schemeClr>
                </a:solidFill>
                <a:latin typeface="Century Gothic" panose="020B0502020202020204" pitchFamily="34" charset="0"/>
              </a:rPr>
              <a:t>“Regulations Governing the Inspection, Quarantine and Supervision of Imported Solid Scrap Usable as Raw </a:t>
            </a:r>
            <a:r>
              <a:rPr lang="en-US" sz="2400" dirty="0" smtClean="0">
                <a:solidFill>
                  <a:schemeClr val="accent1">
                    <a:lumMod val="75000"/>
                  </a:schemeClr>
                </a:solidFill>
                <a:latin typeface="Century Gothic" panose="020B0502020202020204" pitchFamily="34" charset="0"/>
              </a:rPr>
              <a:t>Materials,” including official elimination of CCIC’s monopoly</a:t>
            </a:r>
            <a:endParaRPr lang="en-US" sz="2400" dirty="0">
              <a:solidFill>
                <a:schemeClr val="accent1">
                  <a:lumMod val="75000"/>
                </a:schemeClr>
              </a:solidFill>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B663A872-51BA-40BF-B3FF-75961B82C039}" type="slidenum">
              <a:rPr lang="en-US" smtClean="0">
                <a:solidFill>
                  <a:prstClr val="black">
                    <a:tint val="75000"/>
                  </a:prstClr>
                </a:solidFill>
              </a:rPr>
              <a:pPr/>
              <a:t>9</a:t>
            </a:fld>
            <a:endParaRPr lang="en-US">
              <a:solidFill>
                <a:prstClr val="black">
                  <a:tint val="75000"/>
                </a:prstClr>
              </a:solidFill>
            </a:endParaRPr>
          </a:p>
        </p:txBody>
      </p:sp>
      <p:sp>
        <p:nvSpPr>
          <p:cNvPr id="5" name="TextBox 4"/>
          <p:cNvSpPr txBox="1"/>
          <p:nvPr/>
        </p:nvSpPr>
        <p:spPr>
          <a:xfrm>
            <a:off x="360948" y="3031958"/>
            <a:ext cx="1720515" cy="1200329"/>
          </a:xfrm>
          <a:prstGeom prst="homePlate">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2400" b="1" dirty="0" smtClean="0">
                <a:effectLst>
                  <a:outerShdw blurRad="38100" dist="38100" dir="2700000" algn="tl">
                    <a:srgbClr val="000000">
                      <a:alpha val="43137"/>
                    </a:srgbClr>
                  </a:outerShdw>
                </a:effectLst>
                <a:latin typeface="Century Gothic" panose="020B0502020202020204" pitchFamily="34" charset="0"/>
              </a:rPr>
              <a:t>WHAT </a:t>
            </a:r>
          </a:p>
          <a:p>
            <a:pPr algn="ctr"/>
            <a:r>
              <a:rPr lang="en-US" sz="2400" b="1" dirty="0" smtClean="0">
                <a:effectLst>
                  <a:outerShdw blurRad="38100" dist="38100" dir="2700000" algn="tl">
                    <a:srgbClr val="000000">
                      <a:alpha val="43137"/>
                    </a:srgbClr>
                  </a:outerShdw>
                </a:effectLst>
                <a:latin typeface="Century Gothic" panose="020B0502020202020204" pitchFamily="34" charset="0"/>
              </a:rPr>
              <a:t>WE</a:t>
            </a:r>
          </a:p>
          <a:p>
            <a:pPr algn="ctr"/>
            <a:r>
              <a:rPr lang="en-US" sz="2400" b="1" dirty="0" smtClean="0">
                <a:effectLst>
                  <a:outerShdw blurRad="38100" dist="38100" dir="2700000" algn="tl">
                    <a:srgbClr val="000000">
                      <a:alpha val="43137"/>
                    </a:srgbClr>
                  </a:outerShdw>
                </a:effectLst>
                <a:latin typeface="Century Gothic" panose="020B0502020202020204" pitchFamily="34" charset="0"/>
              </a:rPr>
              <a:t>KNOW</a:t>
            </a:r>
            <a:endParaRPr lang="en-US" sz="2400" b="1" dirty="0">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324014762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07dae55a-1849-4154-9a05-aae11aab7a48">Z6Z636EKVC4H-125-117</_dlc_DocId>
    <_dlc_DocIdUrl xmlns="07dae55a-1849-4154-9a05-aae11aab7a48">
      <Url>http://intersect.venable.com/firmgroups/departments/marketing/_layouts/15/DocIdRedir.aspx?ID=Z6Z636EKVC4H-125-117</Url>
      <Description>Z6Z636EKVC4H-125-117</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CC9F0CF310CB0439F56DE9DDF9EE431" ma:contentTypeVersion="1" ma:contentTypeDescription="Create a new document." ma:contentTypeScope="" ma:versionID="ffe6bd35d1a02657e94d104971ce142c">
  <xsd:schema xmlns:xsd="http://www.w3.org/2001/XMLSchema" xmlns:xs="http://www.w3.org/2001/XMLSchema" xmlns:p="http://schemas.microsoft.com/office/2006/metadata/properties" xmlns:ns2="07dae55a-1849-4154-9a05-aae11aab7a48" targetNamespace="http://schemas.microsoft.com/office/2006/metadata/properties" ma:root="true" ma:fieldsID="a124fd5fd288eec0f04e599554806300" ns2:_="">
    <xsd:import namespace="07dae55a-1849-4154-9a05-aae11aab7a4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dae55a-1849-4154-9a05-aae11aab7a4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4EEABC5-1C1C-4245-8132-09815299AE89}">
  <ds:schemaRefs>
    <ds:schemaRef ds:uri="http://schemas.microsoft.com/office/2006/documentManagement/types"/>
    <ds:schemaRef ds:uri="07dae55a-1849-4154-9a05-aae11aab7a48"/>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6ED3E89F-7D75-4EE2-9B58-4689ABB9D0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dae55a-1849-4154-9a05-aae11aab7a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2DE8A1C-8A45-4C84-AE24-225D40AAF22E}">
  <ds:schemaRefs>
    <ds:schemaRef ds:uri="http://schemas.microsoft.com/sharepoint/events"/>
  </ds:schemaRefs>
</ds:datastoreItem>
</file>

<file path=customXml/itemProps4.xml><?xml version="1.0" encoding="utf-8"?>
<ds:datastoreItem xmlns:ds="http://schemas.openxmlformats.org/officeDocument/2006/customXml" ds:itemID="{2996455C-E58A-464F-BAC1-6F4B3C9034C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1464</TotalTime>
  <Words>2600</Words>
  <Application>Microsoft Macintosh PowerPoint</Application>
  <PresentationFormat>Custom</PresentationFormat>
  <Paragraphs>267</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1_Office Theme</vt:lpstr>
      <vt:lpstr>2_Office Theme</vt:lpstr>
      <vt:lpstr>The North American  Trade Agenda</vt:lpstr>
      <vt:lpstr>Talking Points</vt:lpstr>
      <vt:lpstr>History</vt:lpstr>
      <vt:lpstr>NAFTA’s Impact</vt:lpstr>
      <vt:lpstr>NAFTA Renegotiation</vt:lpstr>
      <vt:lpstr>NAFTA “Overhang”</vt:lpstr>
      <vt:lpstr>NAFTA for Recyclers</vt:lpstr>
      <vt:lpstr>Other Global Trade Initiatives</vt:lpstr>
      <vt:lpstr>China Market Access</vt:lpstr>
      <vt:lpstr>China Market Access</vt:lpstr>
      <vt:lpstr>China Market Access</vt:lpstr>
      <vt:lpstr>China Market Access</vt:lpstr>
      <vt:lpstr>ISRI’s Position on Free and Fair Trade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ISRI World Focus:  Understanding How to Do  Business in Mexico</dc:title>
  <dc:creator>Adina Adler</dc:creator>
  <cp:lastModifiedBy>Marie Binette</cp:lastModifiedBy>
  <cp:revision>159</cp:revision>
  <dcterms:modified xsi:type="dcterms:W3CDTF">2017-06-19T18:18:07Z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0x0101001CC9F0CF310CB0439F56DE9DDF9EE431</vt:lpwstr>
  </property>
  <property fmtid="{D5CDD505-2E9C-101B-9397-08002B2CF9AE}" pid="3" name="_dlc_DocIdItemGuid">
    <vt:lpwstr>66df7d94-f598-43cc-9ea5-abbc03835981</vt:lpwstr>
  </property>
</Properties>
</file>