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embeddings/oleObject1.bin" ContentType="application/vnd.openxmlformats-officedocument.oleObject"/>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4" r:id="rId1"/>
  </p:sldMasterIdLst>
  <p:notesMasterIdLst>
    <p:notesMasterId r:id="rId22"/>
  </p:notesMasterIdLst>
  <p:handoutMasterIdLst>
    <p:handoutMasterId r:id="rId23"/>
  </p:handoutMasterIdLst>
  <p:sldIdLst>
    <p:sldId id="259" r:id="rId2"/>
    <p:sldId id="274" r:id="rId3"/>
    <p:sldId id="261" r:id="rId4"/>
    <p:sldId id="260" r:id="rId5"/>
    <p:sldId id="269" r:id="rId6"/>
    <p:sldId id="267" r:id="rId7"/>
    <p:sldId id="271" r:id="rId8"/>
    <p:sldId id="265" r:id="rId9"/>
    <p:sldId id="262" r:id="rId10"/>
    <p:sldId id="272" r:id="rId11"/>
    <p:sldId id="273" r:id="rId12"/>
    <p:sldId id="276" r:id="rId13"/>
    <p:sldId id="278" r:id="rId14"/>
    <p:sldId id="280" r:id="rId15"/>
    <p:sldId id="282" r:id="rId16"/>
    <p:sldId id="284" r:id="rId17"/>
    <p:sldId id="285" r:id="rId18"/>
    <p:sldId id="286" r:id="rId19"/>
    <p:sldId id="288"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20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Maya%20V\Desktop\Forest\Forest%20Sector%20JM_April%201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aya%20V\Desktop\Forest%20Paper_June%202017\Forest%20Sector%20JM_April%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3"/>
          <c:order val="0"/>
          <c:tx>
            <c:strRef>
              <c:f>'GDP Growth _Group'!$A$6</c:f>
              <c:strCache>
                <c:ptCount val="1"/>
                <c:pt idx="0">
                  <c:v>World </c:v>
                </c:pt>
              </c:strCache>
            </c:strRef>
          </c:tx>
          <c:spPr>
            <a:ln w="60325">
              <a:solidFill>
                <a:schemeClr val="accent6"/>
              </a:solidFill>
              <a:prstDash val="sysDot"/>
            </a:ln>
          </c:spPr>
          <c:marker>
            <c:symbol val="none"/>
          </c:marker>
          <c:cat>
            <c:strRef>
              <c:f>'GDP Growth _Group'!$B$1:$T$2</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'GDP Growth _Group'!$B$6:$T$6</c:f>
              <c:numCache>
                <c:formatCode>General</c:formatCode>
                <c:ptCount val="19"/>
                <c:pt idx="0">
                  <c:v>1.9</c:v>
                </c:pt>
                <c:pt idx="1">
                  <c:v>2.2</c:v>
                </c:pt>
                <c:pt idx="2">
                  <c:v>3.0</c:v>
                </c:pt>
                <c:pt idx="3">
                  <c:v>4.3</c:v>
                </c:pt>
                <c:pt idx="4">
                  <c:v>3.8</c:v>
                </c:pt>
                <c:pt idx="5">
                  <c:v>4.3</c:v>
                </c:pt>
                <c:pt idx="6">
                  <c:v>4.2</c:v>
                </c:pt>
                <c:pt idx="7">
                  <c:v>1.8</c:v>
                </c:pt>
                <c:pt idx="8">
                  <c:v>-1.8</c:v>
                </c:pt>
                <c:pt idx="9">
                  <c:v>4.4</c:v>
                </c:pt>
                <c:pt idx="10">
                  <c:v>3.2</c:v>
                </c:pt>
                <c:pt idx="11">
                  <c:v>2.4</c:v>
                </c:pt>
                <c:pt idx="12">
                  <c:v>2.6</c:v>
                </c:pt>
                <c:pt idx="13">
                  <c:v>2.7</c:v>
                </c:pt>
                <c:pt idx="14">
                  <c:v>2.7</c:v>
                </c:pt>
                <c:pt idx="15">
                  <c:v>2.3</c:v>
                </c:pt>
                <c:pt idx="16">
                  <c:v>2.7</c:v>
                </c:pt>
                <c:pt idx="17">
                  <c:v>2.9</c:v>
                </c:pt>
                <c:pt idx="18">
                  <c:v>2.9</c:v>
                </c:pt>
              </c:numCache>
            </c:numRef>
          </c:val>
          <c:smooth val="0"/>
        </c:ser>
        <c:ser>
          <c:idx val="0"/>
          <c:order val="1"/>
          <c:tx>
            <c:strRef>
              <c:f>'GDP Growth _Group'!$A$3</c:f>
              <c:strCache>
                <c:ptCount val="1"/>
                <c:pt idx="0">
                  <c:v>Advanced Economies</c:v>
                </c:pt>
              </c:strCache>
            </c:strRef>
          </c:tx>
          <c:marker>
            <c:symbol val="none"/>
          </c:marker>
          <c:cat>
            <c:strRef>
              <c:f>'GDP Growth _Group'!$B$1:$T$2</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'GDP Growth _Group'!$B$3:$T$3</c:f>
              <c:numCache>
                <c:formatCode>General</c:formatCode>
                <c:ptCount val="19"/>
                <c:pt idx="0">
                  <c:v>1.5</c:v>
                </c:pt>
                <c:pt idx="1">
                  <c:v>1.6</c:v>
                </c:pt>
                <c:pt idx="2">
                  <c:v>2.0</c:v>
                </c:pt>
                <c:pt idx="3">
                  <c:v>3.1</c:v>
                </c:pt>
                <c:pt idx="4">
                  <c:v>2.6</c:v>
                </c:pt>
                <c:pt idx="5">
                  <c:v>2.9</c:v>
                </c:pt>
                <c:pt idx="6">
                  <c:v>2.5</c:v>
                </c:pt>
                <c:pt idx="7">
                  <c:v>0.1</c:v>
                </c:pt>
                <c:pt idx="8">
                  <c:v>-3.5</c:v>
                </c:pt>
                <c:pt idx="9">
                  <c:v>2.9</c:v>
                </c:pt>
                <c:pt idx="10">
                  <c:v>1.6</c:v>
                </c:pt>
                <c:pt idx="11">
                  <c:v>1.1</c:v>
                </c:pt>
                <c:pt idx="12">
                  <c:v>1.3</c:v>
                </c:pt>
                <c:pt idx="13">
                  <c:v>1.9</c:v>
                </c:pt>
                <c:pt idx="14">
                  <c:v>2.1</c:v>
                </c:pt>
                <c:pt idx="15">
                  <c:v>1.6</c:v>
                </c:pt>
                <c:pt idx="16">
                  <c:v>1.8</c:v>
                </c:pt>
                <c:pt idx="17">
                  <c:v>1.8</c:v>
                </c:pt>
                <c:pt idx="18">
                  <c:v>1.7</c:v>
                </c:pt>
              </c:numCache>
            </c:numRef>
          </c:val>
          <c:smooth val="0"/>
        </c:ser>
        <c:ser>
          <c:idx val="2"/>
          <c:order val="2"/>
          <c:tx>
            <c:strRef>
              <c:f>'GDP Growth _Group'!$A$5</c:f>
              <c:strCache>
                <c:ptCount val="1"/>
                <c:pt idx="0">
                  <c:v>Euro Area</c:v>
                </c:pt>
              </c:strCache>
            </c:strRef>
          </c:tx>
          <c:marker>
            <c:symbol val="none"/>
          </c:marker>
          <c:cat>
            <c:strRef>
              <c:f>'GDP Growth _Group'!$B$1:$T$2</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'GDP Growth _Group'!$B$5:$T$5</c:f>
              <c:numCache>
                <c:formatCode>General</c:formatCode>
                <c:ptCount val="19"/>
                <c:pt idx="0">
                  <c:v>2.1</c:v>
                </c:pt>
                <c:pt idx="1">
                  <c:v>1.0</c:v>
                </c:pt>
                <c:pt idx="2">
                  <c:v>0.7</c:v>
                </c:pt>
                <c:pt idx="3">
                  <c:v>2.3</c:v>
                </c:pt>
                <c:pt idx="4">
                  <c:v>1.7</c:v>
                </c:pt>
                <c:pt idx="5">
                  <c:v>3.2</c:v>
                </c:pt>
                <c:pt idx="6">
                  <c:v>3.0</c:v>
                </c:pt>
                <c:pt idx="7">
                  <c:v>0.4</c:v>
                </c:pt>
                <c:pt idx="8">
                  <c:v>-4.5</c:v>
                </c:pt>
                <c:pt idx="9">
                  <c:v>2.1</c:v>
                </c:pt>
                <c:pt idx="10">
                  <c:v>1.5</c:v>
                </c:pt>
                <c:pt idx="11">
                  <c:v>-0.9</c:v>
                </c:pt>
                <c:pt idx="12">
                  <c:v>-0.3</c:v>
                </c:pt>
                <c:pt idx="13">
                  <c:v>1.2</c:v>
                </c:pt>
                <c:pt idx="14">
                  <c:v>2.0</c:v>
                </c:pt>
                <c:pt idx="15">
                  <c:v>1.6</c:v>
                </c:pt>
                <c:pt idx="16">
                  <c:v>1.5</c:v>
                </c:pt>
                <c:pt idx="17">
                  <c:v>1.4</c:v>
                </c:pt>
                <c:pt idx="18">
                  <c:v>1.4</c:v>
                </c:pt>
              </c:numCache>
            </c:numRef>
          </c:val>
          <c:smooth val="0"/>
        </c:ser>
        <c:ser>
          <c:idx val="1"/>
          <c:order val="3"/>
          <c:tx>
            <c:strRef>
              <c:f>'GDP Growth _Group'!$A$4</c:f>
              <c:strCache>
                <c:ptCount val="1"/>
                <c:pt idx="0">
                  <c:v>BRICs</c:v>
                </c:pt>
              </c:strCache>
            </c:strRef>
          </c:tx>
          <c:spPr>
            <a:ln w="57150">
              <a:solidFill>
                <a:srgbClr val="0070C0"/>
              </a:solidFill>
              <a:prstDash val="sysDot"/>
            </a:ln>
          </c:spPr>
          <c:marker>
            <c:symbol val="none"/>
          </c:marker>
          <c:cat>
            <c:strRef>
              <c:f>'GDP Growth _Group'!$B$1:$T$2</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'GDP Growth _Group'!$B$4:$T$4</c:f>
              <c:numCache>
                <c:formatCode>General</c:formatCode>
                <c:ptCount val="19"/>
                <c:pt idx="0">
                  <c:v>5.1</c:v>
                </c:pt>
                <c:pt idx="1">
                  <c:v>5.9</c:v>
                </c:pt>
                <c:pt idx="2">
                  <c:v>6.6</c:v>
                </c:pt>
                <c:pt idx="3">
                  <c:v>8.0</c:v>
                </c:pt>
                <c:pt idx="4">
                  <c:v>8.1</c:v>
                </c:pt>
                <c:pt idx="5">
                  <c:v>9.3</c:v>
                </c:pt>
                <c:pt idx="6">
                  <c:v>10.7</c:v>
                </c:pt>
                <c:pt idx="7">
                  <c:v>7.3</c:v>
                </c:pt>
                <c:pt idx="8">
                  <c:v>3.7</c:v>
                </c:pt>
                <c:pt idx="9">
                  <c:v>9.0</c:v>
                </c:pt>
                <c:pt idx="10">
                  <c:v>7.2</c:v>
                </c:pt>
                <c:pt idx="11">
                  <c:v>5.7</c:v>
                </c:pt>
                <c:pt idx="12">
                  <c:v>5.7</c:v>
                </c:pt>
                <c:pt idx="13">
                  <c:v>5.1</c:v>
                </c:pt>
                <c:pt idx="14">
                  <c:v>3.8</c:v>
                </c:pt>
                <c:pt idx="15">
                  <c:v>4.3</c:v>
                </c:pt>
                <c:pt idx="16">
                  <c:v>5.1</c:v>
                </c:pt>
                <c:pt idx="17">
                  <c:v>5.4</c:v>
                </c:pt>
                <c:pt idx="18">
                  <c:v>5.5</c:v>
                </c:pt>
              </c:numCache>
            </c:numRef>
          </c:val>
          <c:smooth val="0"/>
        </c:ser>
        <c:dLbls>
          <c:showLegendKey val="0"/>
          <c:showVal val="0"/>
          <c:showCatName val="0"/>
          <c:showSerName val="0"/>
          <c:showPercent val="0"/>
          <c:showBubbleSize val="0"/>
        </c:dLbls>
        <c:marker val="1"/>
        <c:smooth val="0"/>
        <c:axId val="2112220376"/>
        <c:axId val="2112223496"/>
      </c:lineChart>
      <c:catAx>
        <c:axId val="2112220376"/>
        <c:scaling>
          <c:orientation val="minMax"/>
        </c:scaling>
        <c:delete val="0"/>
        <c:axPos val="b"/>
        <c:majorTickMark val="out"/>
        <c:minorTickMark val="none"/>
        <c:tickLblPos val="nextTo"/>
        <c:txPr>
          <a:bodyPr/>
          <a:lstStyle/>
          <a:p>
            <a:pPr>
              <a:defRPr sz="1600"/>
            </a:pPr>
            <a:endParaRPr lang="en-US"/>
          </a:p>
        </c:txPr>
        <c:crossAx val="2112223496"/>
        <c:crosses val="autoZero"/>
        <c:auto val="1"/>
        <c:lblAlgn val="ctr"/>
        <c:lblOffset val="100"/>
        <c:tickLblSkip val="2"/>
        <c:noMultiLvlLbl val="0"/>
      </c:catAx>
      <c:valAx>
        <c:axId val="2112223496"/>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2112220376"/>
        <c:crosses val="autoZero"/>
        <c:crossBetween val="between"/>
      </c:valAx>
    </c:plotArea>
    <c:legend>
      <c:legendPos val="b"/>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'GDP Growth Rate'!$A$3</c:f>
              <c:strCache>
                <c:ptCount val="1"/>
                <c:pt idx="0">
                  <c:v>Canada</c:v>
                </c:pt>
              </c:strCache>
            </c:strRef>
          </c:tx>
          <c:marker>
            <c:symbol val="none"/>
          </c:marker>
          <c:cat>
            <c:strRef>
              <c:f>'GDP Growth Rate'!$B$1:$T$2</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'GDP Growth Rate'!$B$3:$T$3</c:f>
              <c:numCache>
                <c:formatCode>0.00</c:formatCode>
                <c:ptCount val="19"/>
                <c:pt idx="0">
                  <c:v>1.8</c:v>
                </c:pt>
                <c:pt idx="1">
                  <c:v>3.0</c:v>
                </c:pt>
                <c:pt idx="2">
                  <c:v>1.8</c:v>
                </c:pt>
                <c:pt idx="3">
                  <c:v>3.1</c:v>
                </c:pt>
                <c:pt idx="4">
                  <c:v>3.2</c:v>
                </c:pt>
                <c:pt idx="5">
                  <c:v>2.6</c:v>
                </c:pt>
                <c:pt idx="6">
                  <c:v>2.1</c:v>
                </c:pt>
                <c:pt idx="7">
                  <c:v>1.0</c:v>
                </c:pt>
                <c:pt idx="8">
                  <c:v>-2.9</c:v>
                </c:pt>
                <c:pt idx="9">
                  <c:v>3.1</c:v>
                </c:pt>
                <c:pt idx="10">
                  <c:v>3.1</c:v>
                </c:pt>
                <c:pt idx="11">
                  <c:v>1.7</c:v>
                </c:pt>
                <c:pt idx="12">
                  <c:v>2.2</c:v>
                </c:pt>
                <c:pt idx="13">
                  <c:v>2.5</c:v>
                </c:pt>
                <c:pt idx="14">
                  <c:v>1.1</c:v>
                </c:pt>
                <c:pt idx="15">
                  <c:v>1.2</c:v>
                </c:pt>
                <c:pt idx="16">
                  <c:v>2.2</c:v>
                </c:pt>
                <c:pt idx="17">
                  <c:v>2.4</c:v>
                </c:pt>
                <c:pt idx="18">
                  <c:v>2.5</c:v>
                </c:pt>
              </c:numCache>
            </c:numRef>
          </c:val>
          <c:smooth val="0"/>
        </c:ser>
        <c:ser>
          <c:idx val="2"/>
          <c:order val="1"/>
          <c:tx>
            <c:strRef>
              <c:f>'GDP Growth Rate'!$A$5</c:f>
              <c:strCache>
                <c:ptCount val="1"/>
                <c:pt idx="0">
                  <c:v>United States</c:v>
                </c:pt>
              </c:strCache>
            </c:strRef>
          </c:tx>
          <c:spPr>
            <a:ln w="47625">
              <a:solidFill>
                <a:srgbClr val="0070C0"/>
              </a:solidFill>
              <a:prstDash val="sysDot"/>
            </a:ln>
          </c:spPr>
          <c:marker>
            <c:symbol val="none"/>
          </c:marker>
          <c:cat>
            <c:strRef>
              <c:f>'GDP Growth Rate'!$B$1:$T$2</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'GDP Growth Rate'!$B$5:$T$5</c:f>
              <c:numCache>
                <c:formatCode>0.00</c:formatCode>
                <c:ptCount val="19"/>
                <c:pt idx="0">
                  <c:v>1.0</c:v>
                </c:pt>
                <c:pt idx="1">
                  <c:v>1.8</c:v>
                </c:pt>
                <c:pt idx="2">
                  <c:v>2.8</c:v>
                </c:pt>
                <c:pt idx="3">
                  <c:v>3.8</c:v>
                </c:pt>
                <c:pt idx="4">
                  <c:v>3.3</c:v>
                </c:pt>
                <c:pt idx="5">
                  <c:v>2.7</c:v>
                </c:pt>
                <c:pt idx="6">
                  <c:v>1.8</c:v>
                </c:pt>
                <c:pt idx="7">
                  <c:v>-0.3</c:v>
                </c:pt>
                <c:pt idx="8">
                  <c:v>-2.8</c:v>
                </c:pt>
                <c:pt idx="9">
                  <c:v>2.5</c:v>
                </c:pt>
                <c:pt idx="10">
                  <c:v>1.6</c:v>
                </c:pt>
                <c:pt idx="11">
                  <c:v>2.2</c:v>
                </c:pt>
                <c:pt idx="12">
                  <c:v>1.7</c:v>
                </c:pt>
                <c:pt idx="13">
                  <c:v>2.4</c:v>
                </c:pt>
                <c:pt idx="14">
                  <c:v>2.6</c:v>
                </c:pt>
                <c:pt idx="15">
                  <c:v>1.6</c:v>
                </c:pt>
                <c:pt idx="16">
                  <c:v>2.2</c:v>
                </c:pt>
                <c:pt idx="17">
                  <c:v>2.1</c:v>
                </c:pt>
                <c:pt idx="18">
                  <c:v>1.9</c:v>
                </c:pt>
              </c:numCache>
            </c:numRef>
          </c:val>
          <c:smooth val="0"/>
        </c:ser>
        <c:ser>
          <c:idx val="1"/>
          <c:order val="2"/>
          <c:tx>
            <c:strRef>
              <c:f>'GDP Growth Rate'!$A$4</c:f>
              <c:strCache>
                <c:ptCount val="1"/>
                <c:pt idx="0">
                  <c:v>China</c:v>
                </c:pt>
              </c:strCache>
            </c:strRef>
          </c:tx>
          <c:spPr>
            <a:ln>
              <a:solidFill>
                <a:srgbClr val="FF0000"/>
              </a:solidFill>
              <a:prstDash val="sysDash"/>
            </a:ln>
          </c:spPr>
          <c:marker>
            <c:symbol val="none"/>
          </c:marker>
          <c:cat>
            <c:strRef>
              <c:f>'GDP Growth Rate'!$B$1:$T$2</c:f>
              <c:strCach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strCache>
            </c:strRef>
          </c:cat>
          <c:val>
            <c:numRef>
              <c:f>'GDP Growth Rate'!$B$4:$T$4</c:f>
              <c:numCache>
                <c:formatCode>0.00</c:formatCode>
                <c:ptCount val="19"/>
                <c:pt idx="0">
                  <c:v>8.3</c:v>
                </c:pt>
                <c:pt idx="1">
                  <c:v>9.1</c:v>
                </c:pt>
                <c:pt idx="2">
                  <c:v>10.0</c:v>
                </c:pt>
                <c:pt idx="3">
                  <c:v>10.1</c:v>
                </c:pt>
                <c:pt idx="4">
                  <c:v>11.4</c:v>
                </c:pt>
                <c:pt idx="5">
                  <c:v>12.7</c:v>
                </c:pt>
                <c:pt idx="6">
                  <c:v>14.2</c:v>
                </c:pt>
                <c:pt idx="7">
                  <c:v>9.6</c:v>
                </c:pt>
                <c:pt idx="8">
                  <c:v>9.200000000000001</c:v>
                </c:pt>
                <c:pt idx="9">
                  <c:v>10.6</c:v>
                </c:pt>
                <c:pt idx="10">
                  <c:v>9.5</c:v>
                </c:pt>
                <c:pt idx="11">
                  <c:v>7.8</c:v>
                </c:pt>
                <c:pt idx="12">
                  <c:v>7.7</c:v>
                </c:pt>
                <c:pt idx="13">
                  <c:v>7.3</c:v>
                </c:pt>
                <c:pt idx="14">
                  <c:v>6.9</c:v>
                </c:pt>
                <c:pt idx="15">
                  <c:v>6.7</c:v>
                </c:pt>
                <c:pt idx="16">
                  <c:v>6.5</c:v>
                </c:pt>
                <c:pt idx="17">
                  <c:v>6.3</c:v>
                </c:pt>
                <c:pt idx="18">
                  <c:v>6.3</c:v>
                </c:pt>
              </c:numCache>
            </c:numRef>
          </c:val>
          <c:smooth val="0"/>
        </c:ser>
        <c:dLbls>
          <c:showLegendKey val="0"/>
          <c:showVal val="0"/>
          <c:showCatName val="0"/>
          <c:showSerName val="0"/>
          <c:showPercent val="0"/>
          <c:showBubbleSize val="0"/>
        </c:dLbls>
        <c:marker val="1"/>
        <c:smooth val="0"/>
        <c:axId val="2110665832"/>
        <c:axId val="2110668808"/>
      </c:lineChart>
      <c:catAx>
        <c:axId val="2110665832"/>
        <c:scaling>
          <c:orientation val="minMax"/>
        </c:scaling>
        <c:delete val="0"/>
        <c:axPos val="b"/>
        <c:majorTickMark val="out"/>
        <c:minorTickMark val="none"/>
        <c:tickLblPos val="nextTo"/>
        <c:crossAx val="2110668808"/>
        <c:crosses val="autoZero"/>
        <c:auto val="1"/>
        <c:lblAlgn val="ctr"/>
        <c:lblOffset val="100"/>
        <c:noMultiLvlLbl val="0"/>
      </c:catAx>
      <c:valAx>
        <c:axId val="2110668808"/>
        <c:scaling>
          <c:orientation val="minMax"/>
        </c:scaling>
        <c:delete val="0"/>
        <c:axPos val="l"/>
        <c:majorGridlines/>
        <c:numFmt formatCode="0.00" sourceLinked="1"/>
        <c:majorTickMark val="out"/>
        <c:minorTickMark val="none"/>
        <c:tickLblPos val="nextTo"/>
        <c:crossAx val="2110665832"/>
        <c:crosses val="autoZero"/>
        <c:crossBetween val="between"/>
      </c:valAx>
    </c:plotArea>
    <c:legend>
      <c:legendPos val="b"/>
      <c:layout/>
      <c:overlay val="0"/>
      <c:txPr>
        <a:bodyPr/>
        <a:lstStyle/>
        <a:p>
          <a:pPr>
            <a:defRPr sz="18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959359105673442"/>
          <c:y val="0.0247747747747748"/>
          <c:w val="0.879717358202433"/>
          <c:h val="0.828075654394552"/>
        </c:manualLayout>
      </c:layout>
      <c:lineChart>
        <c:grouping val="standard"/>
        <c:varyColors val="0"/>
        <c:ser>
          <c:idx val="2"/>
          <c:order val="0"/>
          <c:tx>
            <c:strRef>
              <c:f>'Scrap Steel'!$M$61</c:f>
              <c:strCache>
                <c:ptCount val="1"/>
                <c:pt idx="0">
                  <c:v>COPPER</c:v>
                </c:pt>
              </c:strCache>
            </c:strRef>
          </c:tx>
          <c:spPr>
            <a:ln w="47625">
              <a:prstDash val="sysDash"/>
            </a:ln>
          </c:spPr>
          <c:marker>
            <c:symbol val="none"/>
          </c:marker>
          <c:cat>
            <c:numRef>
              <c:f>'Scrap Steel'!$K$62:$K$87</c:f>
              <c:numCache>
                <c:formatCode>General</c:formatCode>
                <c:ptCount val="26"/>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pt idx="22">
                  <c:v>2012.0</c:v>
                </c:pt>
                <c:pt idx="23">
                  <c:v>2013.0</c:v>
                </c:pt>
                <c:pt idx="24">
                  <c:v>2014.0</c:v>
                </c:pt>
                <c:pt idx="25">
                  <c:v>2015.0</c:v>
                </c:pt>
              </c:numCache>
            </c:numRef>
          </c:cat>
          <c:val>
            <c:numRef>
              <c:f>'Scrap Steel'!$M$62:$M$87</c:f>
              <c:numCache>
                <c:formatCode>General</c:formatCode>
                <c:ptCount val="26"/>
                <c:pt idx="0">
                  <c:v>2710.0</c:v>
                </c:pt>
                <c:pt idx="1">
                  <c:v>2410.0</c:v>
                </c:pt>
                <c:pt idx="2">
                  <c:v>2370.0</c:v>
                </c:pt>
                <c:pt idx="3">
                  <c:v>2020.0</c:v>
                </c:pt>
                <c:pt idx="4">
                  <c:v>2450.0</c:v>
                </c:pt>
                <c:pt idx="5">
                  <c:v>3050.0</c:v>
                </c:pt>
                <c:pt idx="6">
                  <c:v>2400.0</c:v>
                </c:pt>
                <c:pt idx="7">
                  <c:v>2360.0</c:v>
                </c:pt>
                <c:pt idx="8">
                  <c:v>1730.0</c:v>
                </c:pt>
                <c:pt idx="9">
                  <c:v>1670.0</c:v>
                </c:pt>
                <c:pt idx="10">
                  <c:v>1940.0</c:v>
                </c:pt>
                <c:pt idx="11">
                  <c:v>1690.0</c:v>
                </c:pt>
                <c:pt idx="12">
                  <c:v>1670.0</c:v>
                </c:pt>
                <c:pt idx="13">
                  <c:v>1880.0</c:v>
                </c:pt>
                <c:pt idx="14">
                  <c:v>2950.0</c:v>
                </c:pt>
                <c:pt idx="15">
                  <c:v>3830.0</c:v>
                </c:pt>
                <c:pt idx="16">
                  <c:v>6940.0</c:v>
                </c:pt>
                <c:pt idx="17">
                  <c:v>7230.0</c:v>
                </c:pt>
                <c:pt idx="18">
                  <c:v>7040.0</c:v>
                </c:pt>
                <c:pt idx="19">
                  <c:v>5320.0</c:v>
                </c:pt>
                <c:pt idx="20">
                  <c:v>7679.511</c:v>
                </c:pt>
                <c:pt idx="21">
                  <c:v>8950.0</c:v>
                </c:pt>
                <c:pt idx="22">
                  <c:v>8100.0</c:v>
                </c:pt>
                <c:pt idx="23">
                  <c:v>7490.0</c:v>
                </c:pt>
                <c:pt idx="24">
                  <c:v>7010.0</c:v>
                </c:pt>
                <c:pt idx="25">
                  <c:v>5650.0</c:v>
                </c:pt>
              </c:numCache>
            </c:numRef>
          </c:val>
          <c:smooth val="0"/>
        </c:ser>
        <c:ser>
          <c:idx val="3"/>
          <c:order val="1"/>
          <c:tx>
            <c:strRef>
              <c:f>'Scrap Steel'!$N$61</c:f>
              <c:strCache>
                <c:ptCount val="1"/>
                <c:pt idx="0">
                  <c:v>ALUMINUM </c:v>
                </c:pt>
              </c:strCache>
            </c:strRef>
          </c:tx>
          <c:spPr>
            <a:ln w="57150">
              <a:prstDash val="sysDot"/>
            </a:ln>
          </c:spPr>
          <c:marker>
            <c:symbol val="none"/>
          </c:marker>
          <c:cat>
            <c:numRef>
              <c:f>'Scrap Steel'!$K$62:$K$87</c:f>
              <c:numCache>
                <c:formatCode>General</c:formatCode>
                <c:ptCount val="26"/>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pt idx="22">
                  <c:v>2012.0</c:v>
                </c:pt>
                <c:pt idx="23">
                  <c:v>2013.0</c:v>
                </c:pt>
                <c:pt idx="24">
                  <c:v>2014.0</c:v>
                </c:pt>
                <c:pt idx="25">
                  <c:v>2015.0</c:v>
                </c:pt>
              </c:numCache>
            </c:numRef>
          </c:cat>
          <c:val>
            <c:numRef>
              <c:f>'Scrap Steel'!$N$62:$N$87</c:f>
              <c:numCache>
                <c:formatCode>General</c:formatCode>
                <c:ptCount val="26"/>
                <c:pt idx="0">
                  <c:v>1630.0</c:v>
                </c:pt>
                <c:pt idx="1">
                  <c:v>1310.0</c:v>
                </c:pt>
                <c:pt idx="2">
                  <c:v>1270.0</c:v>
                </c:pt>
                <c:pt idx="3">
                  <c:v>1180.0</c:v>
                </c:pt>
                <c:pt idx="4">
                  <c:v>1570.0</c:v>
                </c:pt>
                <c:pt idx="5">
                  <c:v>1890.0</c:v>
                </c:pt>
                <c:pt idx="6">
                  <c:v>1570.0</c:v>
                </c:pt>
                <c:pt idx="7">
                  <c:v>1700.0</c:v>
                </c:pt>
                <c:pt idx="8">
                  <c:v>1440.0</c:v>
                </c:pt>
                <c:pt idx="9">
                  <c:v>1450.0</c:v>
                </c:pt>
                <c:pt idx="10">
                  <c:v>1640.0</c:v>
                </c:pt>
                <c:pt idx="11">
                  <c:v>1520.0</c:v>
                </c:pt>
                <c:pt idx="12">
                  <c:v>1430.0</c:v>
                </c:pt>
                <c:pt idx="13">
                  <c:v>1500.0</c:v>
                </c:pt>
                <c:pt idx="14">
                  <c:v>1850.0</c:v>
                </c:pt>
                <c:pt idx="15">
                  <c:v>2010.0</c:v>
                </c:pt>
                <c:pt idx="16">
                  <c:v>2680.0</c:v>
                </c:pt>
                <c:pt idx="17">
                  <c:v>2690.0</c:v>
                </c:pt>
                <c:pt idx="18">
                  <c:v>2660.0</c:v>
                </c:pt>
                <c:pt idx="19">
                  <c:v>1750.0</c:v>
                </c:pt>
                <c:pt idx="20">
                  <c:v>2300.0</c:v>
                </c:pt>
                <c:pt idx="21">
                  <c:v>2560.0</c:v>
                </c:pt>
                <c:pt idx="22">
                  <c:v>2230.0</c:v>
                </c:pt>
                <c:pt idx="23">
                  <c:v>2080.0</c:v>
                </c:pt>
                <c:pt idx="24">
                  <c:v>2300.0</c:v>
                </c:pt>
                <c:pt idx="25">
                  <c:v>1940.0</c:v>
                </c:pt>
              </c:numCache>
            </c:numRef>
          </c:val>
          <c:smooth val="0"/>
        </c:ser>
        <c:dLbls>
          <c:showLegendKey val="0"/>
          <c:showVal val="0"/>
          <c:showCatName val="0"/>
          <c:showSerName val="0"/>
          <c:showPercent val="0"/>
          <c:showBubbleSize val="0"/>
        </c:dLbls>
        <c:marker val="1"/>
        <c:smooth val="0"/>
        <c:axId val="2112270312"/>
        <c:axId val="2112263032"/>
      </c:lineChart>
      <c:catAx>
        <c:axId val="2112270312"/>
        <c:scaling>
          <c:orientation val="minMax"/>
        </c:scaling>
        <c:delete val="0"/>
        <c:axPos val="b"/>
        <c:numFmt formatCode="General" sourceLinked="1"/>
        <c:majorTickMark val="out"/>
        <c:minorTickMark val="none"/>
        <c:tickLblPos val="nextTo"/>
        <c:txPr>
          <a:bodyPr/>
          <a:lstStyle/>
          <a:p>
            <a:pPr>
              <a:defRPr sz="1600"/>
            </a:pPr>
            <a:endParaRPr lang="en-US"/>
          </a:p>
        </c:txPr>
        <c:crossAx val="2112263032"/>
        <c:crosses val="autoZero"/>
        <c:auto val="1"/>
        <c:lblAlgn val="ctr"/>
        <c:lblOffset val="100"/>
        <c:tickLblSkip val="2"/>
        <c:noMultiLvlLbl val="0"/>
      </c:catAx>
      <c:valAx>
        <c:axId val="2112263032"/>
        <c:scaling>
          <c:orientation val="minMax"/>
          <c:min val="10.0"/>
        </c:scaling>
        <c:delete val="0"/>
        <c:axPos val="l"/>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mn-lt"/>
                    <a:ea typeface="+mn-ea"/>
                    <a:cs typeface="+mn-cs"/>
                  </a:defRPr>
                </a:pPr>
                <a:r>
                  <a:rPr lang="en-US" sz="1800" b="1" i="0" baseline="0" dirty="0" smtClean="0">
                    <a:effectLst/>
                  </a:rPr>
                  <a:t> ($/t)</a:t>
                </a:r>
                <a:endParaRPr lang="en-US"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mn-lt"/>
                    <a:ea typeface="+mn-ea"/>
                    <a:cs typeface="+mn-cs"/>
                  </a:defRPr>
                </a:pPr>
                <a:endParaRPr lang="en-US" dirty="0"/>
              </a:p>
            </c:rich>
          </c:tx>
          <c:layout/>
          <c:overlay val="0"/>
        </c:title>
        <c:numFmt formatCode="General" sourceLinked="1"/>
        <c:majorTickMark val="out"/>
        <c:minorTickMark val="none"/>
        <c:tickLblPos val="nextTo"/>
        <c:crossAx val="2112270312"/>
        <c:crosses val="autoZero"/>
        <c:crossBetween val="between"/>
        <c:minorUnit val="200.0"/>
      </c:valAx>
    </c:plotArea>
    <c:legend>
      <c:legendPos val="b"/>
      <c:layout>
        <c:manualLayout>
          <c:xMode val="edge"/>
          <c:yMode val="edge"/>
          <c:x val="0.309395091639186"/>
          <c:y val="0.929844361560068"/>
          <c:w val="0.381209704556161"/>
          <c:h val="0.0701556384399318"/>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'Scrap Steel'!$L$61</c:f>
              <c:strCache>
                <c:ptCount val="1"/>
                <c:pt idx="0">
                  <c:v> IRON AND STEEL SCRAP</c:v>
                </c:pt>
              </c:strCache>
            </c:strRef>
          </c:tx>
          <c:spPr>
            <a:ln>
              <a:prstDash val="sysDash"/>
            </a:ln>
          </c:spPr>
          <c:marker>
            <c:symbol val="none"/>
          </c:marker>
          <c:cat>
            <c:numRef>
              <c:f>'Scrap Steel'!$K$62:$K$87</c:f>
              <c:numCache>
                <c:formatCode>General</c:formatCode>
                <c:ptCount val="26"/>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pt idx="22">
                  <c:v>2012.0</c:v>
                </c:pt>
                <c:pt idx="23">
                  <c:v>2013.0</c:v>
                </c:pt>
                <c:pt idx="24">
                  <c:v>2014.0</c:v>
                </c:pt>
                <c:pt idx="25">
                  <c:v>2015.0</c:v>
                </c:pt>
              </c:numCache>
            </c:numRef>
          </c:cat>
          <c:val>
            <c:numRef>
              <c:f>'Scrap Steel'!$L$62:$L$87</c:f>
              <c:numCache>
                <c:formatCode>General</c:formatCode>
                <c:ptCount val="26"/>
                <c:pt idx="0">
                  <c:v>106.0</c:v>
                </c:pt>
                <c:pt idx="1">
                  <c:v>91.8</c:v>
                </c:pt>
                <c:pt idx="2">
                  <c:v>84.7</c:v>
                </c:pt>
                <c:pt idx="3">
                  <c:v>112.0</c:v>
                </c:pt>
                <c:pt idx="4">
                  <c:v>127.0</c:v>
                </c:pt>
                <c:pt idx="5">
                  <c:v>135.0</c:v>
                </c:pt>
                <c:pt idx="6">
                  <c:v>131.0</c:v>
                </c:pt>
                <c:pt idx="7">
                  <c:v>131.0</c:v>
                </c:pt>
                <c:pt idx="8">
                  <c:v>108.0</c:v>
                </c:pt>
                <c:pt idx="9">
                  <c:v>94.0</c:v>
                </c:pt>
                <c:pt idx="10">
                  <c:v>96.0</c:v>
                </c:pt>
                <c:pt idx="11">
                  <c:v>75.0</c:v>
                </c:pt>
                <c:pt idx="12">
                  <c:v>92.0</c:v>
                </c:pt>
                <c:pt idx="13">
                  <c:v>121.0</c:v>
                </c:pt>
                <c:pt idx="14">
                  <c:v>210.0</c:v>
                </c:pt>
                <c:pt idx="15">
                  <c:v>192.0</c:v>
                </c:pt>
                <c:pt idx="16">
                  <c:v>219.0</c:v>
                </c:pt>
                <c:pt idx="17">
                  <c:v>250.0</c:v>
                </c:pt>
                <c:pt idx="18">
                  <c:v>351.0</c:v>
                </c:pt>
                <c:pt idx="19">
                  <c:v>204.0</c:v>
                </c:pt>
                <c:pt idx="20">
                  <c:v>326.0</c:v>
                </c:pt>
                <c:pt idx="21">
                  <c:v>411.0</c:v>
                </c:pt>
                <c:pt idx="22">
                  <c:v>367.0</c:v>
                </c:pt>
                <c:pt idx="23">
                  <c:v>365.0</c:v>
                </c:pt>
                <c:pt idx="24">
                  <c:v>351.0</c:v>
                </c:pt>
                <c:pt idx="25">
                  <c:v>213.0</c:v>
                </c:pt>
              </c:numCache>
            </c:numRef>
          </c:val>
          <c:smooth val="0"/>
        </c:ser>
        <c:dLbls>
          <c:showLegendKey val="0"/>
          <c:showVal val="0"/>
          <c:showCatName val="0"/>
          <c:showSerName val="0"/>
          <c:showPercent val="0"/>
          <c:showBubbleSize val="0"/>
        </c:dLbls>
        <c:marker val="1"/>
        <c:smooth val="0"/>
        <c:axId val="2110550760"/>
        <c:axId val="2110538360"/>
      </c:lineChart>
      <c:catAx>
        <c:axId val="2110550760"/>
        <c:scaling>
          <c:orientation val="minMax"/>
        </c:scaling>
        <c:delete val="0"/>
        <c:axPos val="b"/>
        <c:numFmt formatCode="General" sourceLinked="1"/>
        <c:majorTickMark val="out"/>
        <c:minorTickMark val="none"/>
        <c:tickLblPos val="nextTo"/>
        <c:txPr>
          <a:bodyPr/>
          <a:lstStyle/>
          <a:p>
            <a:pPr>
              <a:defRPr sz="1600"/>
            </a:pPr>
            <a:endParaRPr lang="en-US"/>
          </a:p>
        </c:txPr>
        <c:crossAx val="2110538360"/>
        <c:crosses val="autoZero"/>
        <c:auto val="1"/>
        <c:lblAlgn val="ctr"/>
        <c:lblOffset val="100"/>
        <c:tickLblSkip val="2"/>
        <c:noMultiLvlLbl val="0"/>
      </c:catAx>
      <c:valAx>
        <c:axId val="2110538360"/>
        <c:scaling>
          <c:orientation val="minMax"/>
        </c:scaling>
        <c:delete val="0"/>
        <c:axPos val="l"/>
        <c:majorGridlines/>
        <c:title>
          <c:tx>
            <c:rich>
              <a:bodyPr rot="-5400000" vert="horz"/>
              <a:lstStyle/>
              <a:p>
                <a:pPr>
                  <a:defRPr/>
                </a:pPr>
                <a:r>
                  <a:rPr lang="en-US" sz="2000" b="1" i="0" u="none" strike="noStrike" baseline="0" dirty="0" smtClean="0">
                    <a:effectLst/>
                  </a:rPr>
                  <a:t>($/t)</a:t>
                </a:r>
                <a:endParaRPr lang="en-US" dirty="0"/>
              </a:p>
            </c:rich>
          </c:tx>
          <c:layout/>
          <c:overlay val="0"/>
        </c:title>
        <c:numFmt formatCode="General" sourceLinked="1"/>
        <c:majorTickMark val="out"/>
        <c:minorTickMark val="none"/>
        <c:tickLblPos val="nextTo"/>
        <c:crossAx val="2110550760"/>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3"/>
          <c:order val="2"/>
          <c:tx>
            <c:strRef>
              <c:f>'all scrap'!$A$19:$B$19</c:f>
              <c:strCache>
                <c:ptCount val="1"/>
                <c:pt idx="0">
                  <c:v>All Countries (Total) Trade Balance</c:v>
                </c:pt>
              </c:strCache>
            </c:strRef>
          </c:tx>
          <c:spPr>
            <a:pattFill prst="pct75">
              <a:fgClr>
                <a:srgbClr val="92D050"/>
              </a:fgClr>
              <a:bgClr>
                <a:schemeClr val="bg1"/>
              </a:bgClr>
            </a:pattFill>
          </c:spPr>
          <c:invertIfNegative val="0"/>
          <c:dLbls>
            <c:txPr>
              <a:bodyPr/>
              <a:lstStyle/>
              <a:p>
                <a:pPr>
                  <a:defRPr sz="1600"/>
                </a:pPr>
                <a:endParaRPr lang="en-US"/>
              </a:p>
            </c:txPr>
            <c:showLegendKey val="0"/>
            <c:showVal val="1"/>
            <c:showCatName val="0"/>
            <c:showSerName val="0"/>
            <c:showPercent val="0"/>
            <c:showBubbleSize val="0"/>
            <c:showLeaderLines val="0"/>
          </c:dLbls>
          <c:cat>
            <c:numRef>
              <c:f>'all scrap'!$C$16:$L$16</c:f>
              <c:numCache>
                <c:formatCode>General</c:formatCode>
                <c:ptCount val="10"/>
                <c:pt idx="0">
                  <c:v>2007.0</c:v>
                </c:pt>
                <c:pt idx="1">
                  <c:v>2008.0</c:v>
                </c:pt>
                <c:pt idx="2">
                  <c:v>2009.0</c:v>
                </c:pt>
                <c:pt idx="3">
                  <c:v>2010.0</c:v>
                </c:pt>
                <c:pt idx="4">
                  <c:v>2011.0</c:v>
                </c:pt>
                <c:pt idx="5">
                  <c:v>2012.0</c:v>
                </c:pt>
                <c:pt idx="6">
                  <c:v>2013.0</c:v>
                </c:pt>
                <c:pt idx="7">
                  <c:v>2014.0</c:v>
                </c:pt>
                <c:pt idx="8">
                  <c:v>2015.0</c:v>
                </c:pt>
                <c:pt idx="9">
                  <c:v>2016.0</c:v>
                </c:pt>
              </c:numCache>
            </c:numRef>
          </c:cat>
          <c:val>
            <c:numRef>
              <c:f>'all scrap'!$C$19:$L$19</c:f>
              <c:numCache>
                <c:formatCode>0</c:formatCode>
                <c:ptCount val="10"/>
                <c:pt idx="0">
                  <c:v>1592.082</c:v>
                </c:pt>
                <c:pt idx="1">
                  <c:v>1718.877</c:v>
                </c:pt>
                <c:pt idx="2">
                  <c:v>1542.315</c:v>
                </c:pt>
                <c:pt idx="3">
                  <c:v>2071.188999999998</c:v>
                </c:pt>
                <c:pt idx="4">
                  <c:v>2830.869</c:v>
                </c:pt>
                <c:pt idx="5">
                  <c:v>2695.624</c:v>
                </c:pt>
                <c:pt idx="6">
                  <c:v>2593.14</c:v>
                </c:pt>
                <c:pt idx="7">
                  <c:v>2689.832</c:v>
                </c:pt>
                <c:pt idx="8">
                  <c:v>2209.195</c:v>
                </c:pt>
                <c:pt idx="9">
                  <c:v>2266.12</c:v>
                </c:pt>
              </c:numCache>
            </c:numRef>
          </c:val>
        </c:ser>
        <c:dLbls>
          <c:showLegendKey val="0"/>
          <c:showVal val="0"/>
          <c:showCatName val="0"/>
          <c:showSerName val="0"/>
          <c:showPercent val="0"/>
          <c:showBubbleSize val="0"/>
        </c:dLbls>
        <c:gapWidth val="150"/>
        <c:axId val="2112349160"/>
        <c:axId val="2112310056"/>
      </c:barChart>
      <c:lineChart>
        <c:grouping val="standard"/>
        <c:varyColors val="0"/>
        <c:ser>
          <c:idx val="1"/>
          <c:order val="0"/>
          <c:tx>
            <c:strRef>
              <c:f>'all scrap'!$A$17:$B$17</c:f>
              <c:strCache>
                <c:ptCount val="1"/>
                <c:pt idx="0">
                  <c:v>All Countries (Total) Total Exports</c:v>
                </c:pt>
              </c:strCache>
            </c:strRef>
          </c:tx>
          <c:spPr>
            <a:ln w="47625">
              <a:solidFill>
                <a:srgbClr val="00B050"/>
              </a:solidFill>
              <a:prstDash val="sysDot"/>
            </a:ln>
          </c:spPr>
          <c:marker>
            <c:symbol val="none"/>
          </c:marker>
          <c:dLbls>
            <c:txPr>
              <a:bodyPr/>
              <a:lstStyle/>
              <a:p>
                <a:pPr>
                  <a:defRPr sz="1600"/>
                </a:pPr>
                <a:endParaRPr lang="en-US"/>
              </a:p>
            </c:txPr>
            <c:dLblPos val="t"/>
            <c:showLegendKey val="0"/>
            <c:showVal val="1"/>
            <c:showCatName val="0"/>
            <c:showSerName val="0"/>
            <c:showPercent val="0"/>
            <c:showBubbleSize val="0"/>
            <c:showLeaderLines val="0"/>
          </c:dLbls>
          <c:cat>
            <c:numRef>
              <c:f>'all scrap'!$C$16:$L$16</c:f>
              <c:numCache>
                <c:formatCode>General</c:formatCode>
                <c:ptCount val="10"/>
                <c:pt idx="0">
                  <c:v>2007.0</c:v>
                </c:pt>
                <c:pt idx="1">
                  <c:v>2008.0</c:v>
                </c:pt>
                <c:pt idx="2">
                  <c:v>2009.0</c:v>
                </c:pt>
                <c:pt idx="3">
                  <c:v>2010.0</c:v>
                </c:pt>
                <c:pt idx="4">
                  <c:v>2011.0</c:v>
                </c:pt>
                <c:pt idx="5">
                  <c:v>2012.0</c:v>
                </c:pt>
                <c:pt idx="6">
                  <c:v>2013.0</c:v>
                </c:pt>
                <c:pt idx="7">
                  <c:v>2014.0</c:v>
                </c:pt>
                <c:pt idx="8">
                  <c:v>2015.0</c:v>
                </c:pt>
                <c:pt idx="9">
                  <c:v>2016.0</c:v>
                </c:pt>
              </c:numCache>
            </c:numRef>
          </c:cat>
          <c:val>
            <c:numRef>
              <c:f>'all scrap'!$C$17:$L$17</c:f>
              <c:numCache>
                <c:formatCode>0</c:formatCode>
                <c:ptCount val="10"/>
                <c:pt idx="0">
                  <c:v>3143.29</c:v>
                </c:pt>
                <c:pt idx="1">
                  <c:v>3520.868</c:v>
                </c:pt>
                <c:pt idx="2">
                  <c:v>2433.084</c:v>
                </c:pt>
                <c:pt idx="3">
                  <c:v>3278.22</c:v>
                </c:pt>
                <c:pt idx="4">
                  <c:v>4239.044</c:v>
                </c:pt>
                <c:pt idx="5">
                  <c:v>3884.164</c:v>
                </c:pt>
                <c:pt idx="6">
                  <c:v>3664.802</c:v>
                </c:pt>
                <c:pt idx="7">
                  <c:v>3954.401</c:v>
                </c:pt>
                <c:pt idx="8">
                  <c:v>3355.688</c:v>
                </c:pt>
                <c:pt idx="9">
                  <c:v>3307.133</c:v>
                </c:pt>
              </c:numCache>
            </c:numRef>
          </c:val>
          <c:smooth val="0"/>
        </c:ser>
        <c:ser>
          <c:idx val="2"/>
          <c:order val="1"/>
          <c:tx>
            <c:strRef>
              <c:f>'all scrap'!$A$18:$B$18</c:f>
              <c:strCache>
                <c:ptCount val="1"/>
                <c:pt idx="0">
                  <c:v>All Countries (Total) Total Imports</c:v>
                </c:pt>
              </c:strCache>
            </c:strRef>
          </c:tx>
          <c:spPr>
            <a:ln w="44450">
              <a:solidFill>
                <a:srgbClr val="FF0000"/>
              </a:solidFill>
              <a:prstDash val="sysDash"/>
            </a:ln>
          </c:spPr>
          <c:marker>
            <c:symbol val="none"/>
          </c:marker>
          <c:cat>
            <c:numRef>
              <c:f>'all scrap'!$C$16:$L$16</c:f>
              <c:numCache>
                <c:formatCode>General</c:formatCode>
                <c:ptCount val="10"/>
                <c:pt idx="0">
                  <c:v>2007.0</c:v>
                </c:pt>
                <c:pt idx="1">
                  <c:v>2008.0</c:v>
                </c:pt>
                <c:pt idx="2">
                  <c:v>2009.0</c:v>
                </c:pt>
                <c:pt idx="3">
                  <c:v>2010.0</c:v>
                </c:pt>
                <c:pt idx="4">
                  <c:v>2011.0</c:v>
                </c:pt>
                <c:pt idx="5">
                  <c:v>2012.0</c:v>
                </c:pt>
                <c:pt idx="6">
                  <c:v>2013.0</c:v>
                </c:pt>
                <c:pt idx="7">
                  <c:v>2014.0</c:v>
                </c:pt>
                <c:pt idx="8">
                  <c:v>2015.0</c:v>
                </c:pt>
                <c:pt idx="9">
                  <c:v>2016.0</c:v>
                </c:pt>
              </c:numCache>
            </c:numRef>
          </c:cat>
          <c:val>
            <c:numRef>
              <c:f>'all scrap'!$C$18:$L$18</c:f>
              <c:numCache>
                <c:formatCode>0</c:formatCode>
                <c:ptCount val="10"/>
                <c:pt idx="0">
                  <c:v>1551.208</c:v>
                </c:pt>
                <c:pt idx="1">
                  <c:v>1801.991</c:v>
                </c:pt>
                <c:pt idx="2">
                  <c:v>890.769</c:v>
                </c:pt>
                <c:pt idx="3">
                  <c:v>1207.031</c:v>
                </c:pt>
                <c:pt idx="4">
                  <c:v>1408.176</c:v>
                </c:pt>
                <c:pt idx="5">
                  <c:v>1188.54</c:v>
                </c:pt>
                <c:pt idx="6">
                  <c:v>1071.662</c:v>
                </c:pt>
                <c:pt idx="7">
                  <c:v>1264.569</c:v>
                </c:pt>
                <c:pt idx="8">
                  <c:v>1146.493</c:v>
                </c:pt>
                <c:pt idx="9">
                  <c:v>1041.013</c:v>
                </c:pt>
              </c:numCache>
            </c:numRef>
          </c:val>
          <c:smooth val="0"/>
        </c:ser>
        <c:dLbls>
          <c:showLegendKey val="0"/>
          <c:showVal val="0"/>
          <c:showCatName val="0"/>
          <c:showSerName val="0"/>
          <c:showPercent val="0"/>
          <c:showBubbleSize val="0"/>
        </c:dLbls>
        <c:marker val="1"/>
        <c:smooth val="0"/>
        <c:axId val="2112349160"/>
        <c:axId val="2112310056"/>
      </c:lineChart>
      <c:catAx>
        <c:axId val="2112349160"/>
        <c:scaling>
          <c:orientation val="minMax"/>
        </c:scaling>
        <c:delete val="0"/>
        <c:axPos val="b"/>
        <c:numFmt formatCode="General" sourceLinked="1"/>
        <c:majorTickMark val="out"/>
        <c:minorTickMark val="none"/>
        <c:tickLblPos val="nextTo"/>
        <c:crossAx val="2112310056"/>
        <c:crosses val="autoZero"/>
        <c:auto val="1"/>
        <c:lblAlgn val="ctr"/>
        <c:lblOffset val="100"/>
        <c:noMultiLvlLbl val="0"/>
      </c:catAx>
      <c:valAx>
        <c:axId val="2112310056"/>
        <c:scaling>
          <c:orientation val="minMax"/>
        </c:scaling>
        <c:delete val="0"/>
        <c:axPos val="l"/>
        <c:majorGridlines/>
        <c:title>
          <c:tx>
            <c:rich>
              <a:bodyPr rot="-5400000" vert="horz"/>
              <a:lstStyle/>
              <a:p>
                <a:pPr>
                  <a:defRPr/>
                </a:pPr>
                <a:r>
                  <a:rPr lang="en-US"/>
                  <a:t>Value in Millions of Canadian Dollars</a:t>
                </a:r>
              </a:p>
            </c:rich>
          </c:tx>
          <c:layout/>
          <c:overlay val="0"/>
        </c:title>
        <c:numFmt formatCode="0" sourceLinked="1"/>
        <c:majorTickMark val="out"/>
        <c:minorTickMark val="none"/>
        <c:tickLblPos val="nextTo"/>
        <c:crossAx val="2112349160"/>
        <c:crosses val="autoZero"/>
        <c:crossBetween val="between"/>
      </c:valAx>
    </c:plotArea>
    <c:legend>
      <c:legendPos val="b"/>
      <c:layout>
        <c:manualLayout>
          <c:xMode val="edge"/>
          <c:yMode val="edge"/>
          <c:x val="0.0"/>
          <c:y val="0.894707366124689"/>
          <c:w val="0.992219085821819"/>
          <c:h val="0.092305620888298"/>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11992162951462"/>
          <c:y val="0.0467706814425975"/>
          <c:w val="0.890631769620347"/>
          <c:h val="0.807765805590091"/>
        </c:manualLayout>
      </c:layout>
      <c:barChart>
        <c:barDir val="col"/>
        <c:grouping val="clustered"/>
        <c:varyColors val="0"/>
        <c:ser>
          <c:idx val="0"/>
          <c:order val="0"/>
          <c:tx>
            <c:strRef>
              <c:f>Sheet2!$A$27</c:f>
              <c:strCache>
                <c:ptCount val="1"/>
                <c:pt idx="0">
                  <c:v>Intermediate Input Cost</c:v>
                </c:pt>
              </c:strCache>
            </c:strRef>
          </c:tx>
          <c:spPr>
            <a:pattFill prst="pct75">
              <a:fgClr>
                <a:srgbClr val="00B050"/>
              </a:fgClr>
              <a:bgClr>
                <a:schemeClr val="bg1"/>
              </a:bgClr>
            </a:pattFill>
          </c:spPr>
          <c:invertIfNegative val="0"/>
          <c:dPt>
            <c:idx val="1"/>
            <c:invertIfNegative val="0"/>
            <c:bubble3D val="0"/>
            <c:spPr>
              <a:pattFill prst="pct75">
                <a:fgClr>
                  <a:schemeClr val="accent6"/>
                </a:fgClr>
                <a:bgClr>
                  <a:schemeClr val="bg1"/>
                </a:bgClr>
              </a:pattFill>
            </c:spPr>
          </c:dPt>
          <c:dPt>
            <c:idx val="2"/>
            <c:invertIfNegative val="0"/>
            <c:bubble3D val="0"/>
            <c:spPr>
              <a:pattFill prst="pct75">
                <a:fgClr>
                  <a:srgbClr val="FF0000"/>
                </a:fgClr>
                <a:bgClr>
                  <a:schemeClr val="bg1"/>
                </a:bgClr>
              </a:pattFill>
            </c:spPr>
          </c:dPt>
          <c:dLbls>
            <c:dLbl>
              <c:idx val="1"/>
              <c:layout>
                <c:manualLayout>
                  <c:x val="0.0"/>
                  <c:y val="0.0175438596491228"/>
                </c:manualLayout>
              </c:layout>
              <c:showLegendKey val="0"/>
              <c:showVal val="1"/>
              <c:showCatName val="0"/>
              <c:showSerName val="0"/>
              <c:showPercent val="0"/>
              <c:showBubbleSize val="0"/>
            </c:dLbl>
            <c:dLbl>
              <c:idx val="2"/>
              <c:layout>
                <c:manualLayout>
                  <c:x val="0.0"/>
                  <c:y val="0.0292397660818714"/>
                </c:manualLayout>
              </c:layout>
              <c:showLegendKey val="0"/>
              <c:showVal val="1"/>
              <c:showCatName val="0"/>
              <c:showSerName val="0"/>
              <c:showPercent val="0"/>
              <c:showBubbleSize val="0"/>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Sheet2!$B$26:$D$26</c:f>
              <c:strCache>
                <c:ptCount val="3"/>
                <c:pt idx="0">
                  <c:v>Forestry and logging</c:v>
                </c:pt>
                <c:pt idx="1">
                  <c:v>Wood Product Manufacturing </c:v>
                </c:pt>
                <c:pt idx="2">
                  <c:v>Paper Manufacturing </c:v>
                </c:pt>
              </c:strCache>
            </c:strRef>
          </c:cat>
          <c:val>
            <c:numRef>
              <c:f>Sheet2!$B$27:$D$27</c:f>
              <c:numCache>
                <c:formatCode>0.0%</c:formatCode>
                <c:ptCount val="3"/>
                <c:pt idx="0">
                  <c:v>0.0188451802138936</c:v>
                </c:pt>
                <c:pt idx="1">
                  <c:v>0.0378990586362552</c:v>
                </c:pt>
                <c:pt idx="2">
                  <c:v>0.0167131191775958</c:v>
                </c:pt>
              </c:numCache>
            </c:numRef>
          </c:val>
        </c:ser>
        <c:dLbls>
          <c:showLegendKey val="0"/>
          <c:showVal val="0"/>
          <c:showCatName val="0"/>
          <c:showSerName val="0"/>
          <c:showPercent val="0"/>
          <c:showBubbleSize val="0"/>
        </c:dLbls>
        <c:gapWidth val="150"/>
        <c:axId val="2123476792"/>
        <c:axId val="2123479848"/>
      </c:barChart>
      <c:catAx>
        <c:axId val="2123476792"/>
        <c:scaling>
          <c:orientation val="minMax"/>
        </c:scaling>
        <c:delete val="0"/>
        <c:axPos val="b"/>
        <c:numFmt formatCode="General" sourceLinked="0"/>
        <c:majorTickMark val="out"/>
        <c:minorTickMark val="none"/>
        <c:tickLblPos val="nextTo"/>
        <c:crossAx val="2123479848"/>
        <c:crosses val="autoZero"/>
        <c:auto val="1"/>
        <c:lblAlgn val="ctr"/>
        <c:lblOffset val="100"/>
        <c:noMultiLvlLbl val="0"/>
      </c:catAx>
      <c:valAx>
        <c:axId val="2123479848"/>
        <c:scaling>
          <c:orientation val="minMax"/>
        </c:scaling>
        <c:delete val="0"/>
        <c:axPos val="l"/>
        <c:majorGridlines/>
        <c:numFmt formatCode="0.0%" sourceLinked="1"/>
        <c:majorTickMark val="out"/>
        <c:minorTickMark val="none"/>
        <c:tickLblPos val="nextTo"/>
        <c:crossAx val="2123476792"/>
        <c:crosses val="autoZero"/>
        <c:crossBetween val="between"/>
      </c:valAx>
      <c:spPr>
        <a:noFill/>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pattFill prst="pct75">
              <a:fgClr>
                <a:srgbClr val="92D050"/>
              </a:fgClr>
              <a:bgClr>
                <a:schemeClr val="bg1"/>
              </a:bgClr>
            </a:pattFill>
          </c:spPr>
          <c:invertIfNegative val="0"/>
          <c:dPt>
            <c:idx val="0"/>
            <c:invertIfNegative val="0"/>
            <c:bubble3D val="0"/>
            <c:spPr>
              <a:pattFill prst="pct75">
                <a:fgClr>
                  <a:srgbClr val="00B050"/>
                </a:fgClr>
                <a:bgClr>
                  <a:schemeClr val="bg1"/>
                </a:bgClr>
              </a:pattFill>
            </c:spPr>
          </c:dPt>
          <c:dPt>
            <c:idx val="1"/>
            <c:invertIfNegative val="0"/>
            <c:bubble3D val="0"/>
            <c:spPr>
              <a:pattFill prst="pct75">
                <a:fgClr>
                  <a:schemeClr val="accent6">
                    <a:lumMod val="75000"/>
                  </a:schemeClr>
                </a:fgClr>
                <a:bgClr>
                  <a:schemeClr val="bg1"/>
                </a:bgClr>
              </a:pattFill>
            </c:spPr>
          </c:dPt>
          <c:dPt>
            <c:idx val="2"/>
            <c:invertIfNegative val="0"/>
            <c:bubble3D val="0"/>
            <c:spPr>
              <a:pattFill prst="pct75">
                <a:fgClr>
                  <a:srgbClr val="C00000"/>
                </a:fgClr>
                <a:bgClr>
                  <a:schemeClr val="bg1"/>
                </a:bgClr>
              </a:pattFill>
            </c:spPr>
          </c:dPt>
          <c:dLbls>
            <c:showLegendKey val="0"/>
            <c:showVal val="1"/>
            <c:showCatName val="0"/>
            <c:showSerName val="0"/>
            <c:showPercent val="0"/>
            <c:showBubbleSize val="0"/>
            <c:showLeaderLines val="0"/>
          </c:dLbls>
          <c:cat>
            <c:strRef>
              <c:f>Sheet2!$C$78:$E$78</c:f>
              <c:strCache>
                <c:ptCount val="3"/>
                <c:pt idx="0">
                  <c:v>Forestry and logging</c:v>
                </c:pt>
                <c:pt idx="1">
                  <c:v>Wood Product Manufacturing </c:v>
                </c:pt>
                <c:pt idx="2">
                  <c:v>Paper Manufacturing </c:v>
                </c:pt>
              </c:strCache>
            </c:strRef>
          </c:cat>
          <c:val>
            <c:numRef>
              <c:f>Sheet2!$C$79:$E$79</c:f>
              <c:numCache>
                <c:formatCode>0%</c:formatCode>
                <c:ptCount val="3"/>
                <c:pt idx="0">
                  <c:v>0.265656260172253</c:v>
                </c:pt>
                <c:pt idx="1">
                  <c:v>0.144026081825699</c:v>
                </c:pt>
                <c:pt idx="2">
                  <c:v>0.200362329595039</c:v>
                </c:pt>
              </c:numCache>
            </c:numRef>
          </c:val>
        </c:ser>
        <c:dLbls>
          <c:showLegendKey val="0"/>
          <c:showVal val="0"/>
          <c:showCatName val="0"/>
          <c:showSerName val="0"/>
          <c:showPercent val="0"/>
          <c:showBubbleSize val="0"/>
        </c:dLbls>
        <c:gapWidth val="150"/>
        <c:axId val="2111546952"/>
        <c:axId val="2111549848"/>
      </c:barChart>
      <c:catAx>
        <c:axId val="2111546952"/>
        <c:scaling>
          <c:orientation val="minMax"/>
        </c:scaling>
        <c:delete val="0"/>
        <c:axPos val="b"/>
        <c:majorTickMark val="out"/>
        <c:minorTickMark val="none"/>
        <c:tickLblPos val="nextTo"/>
        <c:crossAx val="2111549848"/>
        <c:crosses val="autoZero"/>
        <c:auto val="1"/>
        <c:lblAlgn val="ctr"/>
        <c:lblOffset val="100"/>
        <c:noMultiLvlLbl val="0"/>
      </c:catAx>
      <c:valAx>
        <c:axId val="2111549848"/>
        <c:scaling>
          <c:orientation val="minMax"/>
        </c:scaling>
        <c:delete val="0"/>
        <c:axPos val="l"/>
        <c:majorGridlines/>
        <c:numFmt formatCode="0%" sourceLinked="1"/>
        <c:majorTickMark val="out"/>
        <c:minorTickMark val="none"/>
        <c:tickLblPos val="nextTo"/>
        <c:crossAx val="2111546952"/>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868E99-9E38-D247-9497-7D55DAB595C8}" type="datetime1">
              <a:rPr lang="en-CA" smtClean="0"/>
              <a:t>17-06-19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B0BF47-2D6A-E942-BFFC-610CB819976F}" type="slidenum">
              <a:rPr lang="en-US" smtClean="0"/>
              <a:t>‹#›</a:t>
            </a:fld>
            <a:endParaRPr lang="en-US"/>
          </a:p>
        </p:txBody>
      </p:sp>
    </p:spTree>
    <p:extLst>
      <p:ext uri="{BB962C8B-B14F-4D97-AF65-F5344CB8AC3E}">
        <p14:creationId xmlns:p14="http://schemas.microsoft.com/office/powerpoint/2010/main" val="8482014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3C0348-E148-0B4F-B960-98C07287A52D}" type="datetime1">
              <a:rPr lang="en-CA" smtClean="0"/>
              <a:t>17-06-19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49AFB-38FB-40DE-8265-F4F55C741F73}" type="slidenum">
              <a:rPr lang="en-US" smtClean="0"/>
              <a:t>‹#›</a:t>
            </a:fld>
            <a:endParaRPr lang="en-US"/>
          </a:p>
        </p:txBody>
      </p:sp>
    </p:spTree>
    <p:extLst>
      <p:ext uri="{BB962C8B-B14F-4D97-AF65-F5344CB8AC3E}">
        <p14:creationId xmlns:p14="http://schemas.microsoft.com/office/powerpoint/2010/main" val="17890552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B49AFB-38FB-40DE-8265-F4F55C741F73}" type="slidenum">
              <a:rPr lang="en-US" smtClean="0"/>
              <a:t>4</a:t>
            </a:fld>
            <a:endParaRPr lang="en-US"/>
          </a:p>
        </p:txBody>
      </p:sp>
    </p:spTree>
    <p:extLst>
      <p:ext uri="{BB962C8B-B14F-4D97-AF65-F5344CB8AC3E}">
        <p14:creationId xmlns:p14="http://schemas.microsoft.com/office/powerpoint/2010/main" val="3248644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6" name="Footer Placeholder 5"/>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7" name="Slide Number Placeholder 6"/>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6" name="Footer Placeholder 5"/>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7" name="Slide Number Placeholder 6"/>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8" name="Footer Placeholder 7"/>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9" name="Slide Number Placeholder 8"/>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4" name="Footer Placeholder 3"/>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5" name="Slide Number Placeholder 4"/>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3" name="Footer Placeholder 2"/>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6" name="Footer Placeholder 5"/>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7" name="Slide Number Placeholder 6"/>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9337AFF-141C-40BD-9A43-C6362802F791}" type="slidenum">
              <a:rPr lang="en-US" smtClean="0">
                <a:solidFill>
                  <a:srgbClr val="CAF278">
                    <a:shade val="50000"/>
                    <a:satMod val="200000"/>
                  </a:srgbClr>
                </a:solidFill>
              </a:rPr>
              <a:pPr/>
              <a:t>‹#›</a:t>
            </a:fld>
            <a:endParaRPr lang="en-US" dirty="0">
              <a:solidFill>
                <a:srgbClr val="CAF278">
                  <a:shade val="50000"/>
                  <a:satMod val="200000"/>
                </a:srgbClr>
              </a:solidFill>
            </a:endParaRPr>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6.docx"/><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6.xml"/><Relationship Id="rId3"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22921" y="1371601"/>
            <a:ext cx="6498158" cy="1877266"/>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a:t>Canadian Recycling Industry</a:t>
            </a:r>
            <a:br>
              <a:rPr lang="en-US" sz="2800" dirty="0"/>
            </a:br>
            <a:r>
              <a:rPr lang="en-US" sz="2800" dirty="0"/>
              <a:t> </a:t>
            </a:r>
            <a:r>
              <a:rPr lang="en-US" sz="2800" i="1" dirty="0"/>
              <a:t>Domestic and International Market Outlook </a:t>
            </a:r>
            <a:r>
              <a:rPr lang="en-US" sz="2800" dirty="0">
                <a:effectLst/>
                <a:latin typeface="Arial" panose="020B0604020202020204" pitchFamily="34" charset="0"/>
                <a:cs typeface="Arial" panose="020B0604020202020204" pitchFamily="34" charset="0"/>
              </a:rPr>
              <a:t/>
            </a:r>
            <a:br>
              <a:rPr lang="en-US" sz="2800" dirty="0">
                <a:effectLst/>
                <a:latin typeface="Arial" panose="020B0604020202020204" pitchFamily="34" charset="0"/>
                <a:cs typeface="Arial" panose="020B0604020202020204" pitchFamily="34" charset="0"/>
              </a:rPr>
            </a:br>
            <a:endParaRPr lang="en-US" sz="2800" dirty="0">
              <a:effectLst/>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1322921" y="3581400"/>
            <a:ext cx="6498159" cy="1600200"/>
          </a:xfrm>
        </p:spPr>
        <p:txBody>
          <a:bodyPr>
            <a:normAutofit fontScale="70000" lnSpcReduction="20000"/>
          </a:bodyPr>
          <a:lstStyle/>
          <a:p>
            <a:pPr algn="ctr"/>
            <a:endParaRPr lang="en-US" sz="2400" dirty="0" smtClean="0"/>
          </a:p>
          <a:p>
            <a:r>
              <a:rPr lang="en-US" sz="2400" dirty="0"/>
              <a:t>Jack Mintz</a:t>
            </a:r>
          </a:p>
          <a:p>
            <a:r>
              <a:rPr lang="en-US" sz="2400" i="1" dirty="0"/>
              <a:t>President’s Fellow, </a:t>
            </a:r>
          </a:p>
          <a:p>
            <a:r>
              <a:rPr lang="en-US" sz="2400" i="1" dirty="0"/>
              <a:t>School of Public Policy, University of Calgary</a:t>
            </a:r>
          </a:p>
          <a:p>
            <a:r>
              <a:rPr lang="en-US" sz="2400" i="1" dirty="0"/>
              <a:t>and</a:t>
            </a:r>
          </a:p>
          <a:p>
            <a:r>
              <a:rPr lang="en-US" sz="2400" i="1" dirty="0"/>
              <a:t>National Policy Advisor, EY</a:t>
            </a:r>
            <a:endParaRPr lang="en-US" sz="2400" dirty="0"/>
          </a:p>
          <a:p>
            <a:pPr algn="ctr"/>
            <a:endParaRPr lang="en-US" sz="2400" dirty="0"/>
          </a:p>
          <a:p>
            <a:endParaRPr lang="en-US" i="1" dirty="0" smtClean="0"/>
          </a:p>
          <a:p>
            <a:endParaRPr lang="en-US" dirty="0"/>
          </a:p>
        </p:txBody>
      </p:sp>
      <p:sp>
        <p:nvSpPr>
          <p:cNvPr id="2" name="Rectangle 1"/>
          <p:cNvSpPr/>
          <p:nvPr/>
        </p:nvSpPr>
        <p:spPr>
          <a:xfrm>
            <a:off x="1828800" y="4114800"/>
            <a:ext cx="5943600" cy="369332"/>
          </a:xfrm>
          <a:prstGeom prst="rect">
            <a:avLst/>
          </a:prstGeom>
        </p:spPr>
        <p:txBody>
          <a:bodyPr wrap="square">
            <a:spAutoFit/>
          </a:bodyPr>
          <a:lstStyle/>
          <a:p>
            <a:pPr algn="ctr"/>
            <a:r>
              <a:rPr lang="en-US" dirty="0">
                <a:solidFill>
                  <a:prstClr val="black"/>
                </a:solidFill>
              </a:rPr>
              <a:t>  </a:t>
            </a:r>
            <a:r>
              <a:rPr lang="en-US" dirty="0" smtClean="0">
                <a:solidFill>
                  <a:prstClr val="black"/>
                </a:solidFill>
              </a:rPr>
              <a:t>  </a:t>
            </a:r>
            <a:r>
              <a:rPr lang="en-US" i="1" dirty="0" smtClean="0"/>
              <a:t> </a:t>
            </a:r>
            <a:endParaRPr lang="en-US" i="1" dirty="0"/>
          </a:p>
        </p:txBody>
      </p:sp>
    </p:spTree>
    <p:extLst>
      <p:ext uri="{BB962C8B-B14F-4D97-AF65-F5344CB8AC3E}">
        <p14:creationId xmlns:p14="http://schemas.microsoft.com/office/powerpoint/2010/main" val="41608640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Export Market for Canada Scrap Products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0725446"/>
              </p:ext>
            </p:extLst>
          </p:nvPr>
        </p:nvGraphicFramePr>
        <p:xfrm>
          <a:off x="533400" y="1828803"/>
          <a:ext cx="7924800" cy="3352797"/>
        </p:xfrm>
        <a:graphic>
          <a:graphicData uri="http://schemas.openxmlformats.org/drawingml/2006/table">
            <a:tbl>
              <a:tblPr>
                <a:tableStyleId>{35758FB7-9AC5-4552-8A53-C91805E547FA}</a:tableStyleId>
              </a:tblPr>
              <a:tblGrid>
                <a:gridCol w="5321483"/>
                <a:gridCol w="2603317"/>
              </a:tblGrid>
              <a:tr h="478971">
                <a:tc>
                  <a:txBody>
                    <a:bodyPr/>
                    <a:lstStyle/>
                    <a:p>
                      <a:pPr algn="l" fontAlgn="b"/>
                      <a:endParaRPr lang="en-US" sz="1800" b="0" i="0" u="none" strike="noStrike" dirty="0">
                        <a:solidFill>
                          <a:srgbClr val="000000"/>
                        </a:solidFill>
                        <a:effectLst/>
                        <a:latin typeface="Calibri"/>
                      </a:endParaRPr>
                    </a:p>
                  </a:txBody>
                  <a:tcPr marL="0" marR="0" marT="0" marB="0" anchor="ctr"/>
                </a:tc>
                <a:tc>
                  <a:txBody>
                    <a:bodyPr/>
                    <a:lstStyle/>
                    <a:p>
                      <a:pPr algn="ctr" fontAlgn="b"/>
                      <a:r>
                        <a:rPr lang="en-US" sz="1800" u="none" strike="noStrike" dirty="0">
                          <a:effectLst/>
                        </a:rPr>
                        <a:t>2016</a:t>
                      </a:r>
                      <a:endParaRPr lang="en-US" sz="1800" b="1" i="0" u="none" strike="noStrike" dirty="0">
                        <a:solidFill>
                          <a:srgbClr val="000000"/>
                        </a:solidFill>
                        <a:effectLst/>
                        <a:latin typeface="Calibri"/>
                      </a:endParaRPr>
                    </a:p>
                  </a:txBody>
                  <a:tcPr marL="0" marR="0" marT="0" marB="0" anchor="ctr"/>
                </a:tc>
              </a:tr>
              <a:tr h="478971">
                <a:tc>
                  <a:txBody>
                    <a:bodyPr/>
                    <a:lstStyle/>
                    <a:p>
                      <a:pPr algn="l" fontAlgn="b"/>
                      <a:r>
                        <a:rPr lang="en-US" sz="1800" b="1" u="none" strike="noStrike" dirty="0">
                          <a:effectLst/>
                        </a:rPr>
                        <a:t>United States</a:t>
                      </a:r>
                      <a:endParaRPr lang="en-US" sz="1800" b="1" i="0" u="none" strike="noStrike" dirty="0">
                        <a:solidFill>
                          <a:srgbClr val="000000"/>
                        </a:solidFill>
                        <a:effectLst/>
                        <a:latin typeface="Calibri"/>
                      </a:endParaRPr>
                    </a:p>
                  </a:txBody>
                  <a:tcPr marL="0" marR="0" marT="0" marB="0" anchor="ctr"/>
                </a:tc>
                <a:tc>
                  <a:txBody>
                    <a:bodyPr/>
                    <a:lstStyle/>
                    <a:p>
                      <a:pPr algn="ctr" fontAlgn="b"/>
                      <a:r>
                        <a:rPr lang="en-US" sz="1800" u="none" strike="noStrike" dirty="0">
                          <a:effectLst/>
                        </a:rPr>
                        <a:t>65%</a:t>
                      </a:r>
                      <a:endParaRPr lang="en-US" sz="1800" b="0" i="0" u="none" strike="noStrike" dirty="0">
                        <a:solidFill>
                          <a:srgbClr val="000000"/>
                        </a:solidFill>
                        <a:effectLst/>
                        <a:latin typeface="Calibri"/>
                      </a:endParaRPr>
                    </a:p>
                  </a:txBody>
                  <a:tcPr marL="0" marR="0" marT="0" marB="0" anchor="ctr"/>
                </a:tc>
              </a:tr>
              <a:tr h="478971">
                <a:tc>
                  <a:txBody>
                    <a:bodyPr/>
                    <a:lstStyle/>
                    <a:p>
                      <a:pPr algn="l" fontAlgn="b"/>
                      <a:r>
                        <a:rPr lang="en-US" sz="1800" b="1" u="none" strike="noStrike" dirty="0">
                          <a:effectLst/>
                        </a:rPr>
                        <a:t>China</a:t>
                      </a:r>
                      <a:endParaRPr lang="en-US" sz="1800" b="1" i="0" u="none" strike="noStrike" dirty="0">
                        <a:solidFill>
                          <a:srgbClr val="000000"/>
                        </a:solidFill>
                        <a:effectLst/>
                        <a:latin typeface="Calibri"/>
                      </a:endParaRPr>
                    </a:p>
                  </a:txBody>
                  <a:tcPr marL="0" marR="0" marT="0" marB="0" anchor="ctr"/>
                </a:tc>
                <a:tc>
                  <a:txBody>
                    <a:bodyPr/>
                    <a:lstStyle/>
                    <a:p>
                      <a:pPr algn="ctr" fontAlgn="b"/>
                      <a:r>
                        <a:rPr lang="en-US" sz="1800" u="none" strike="noStrike" dirty="0">
                          <a:effectLst/>
                        </a:rPr>
                        <a:t>21%</a:t>
                      </a:r>
                      <a:endParaRPr lang="en-US" sz="1800" b="0" i="0" u="none" strike="noStrike" dirty="0">
                        <a:solidFill>
                          <a:srgbClr val="000000"/>
                        </a:solidFill>
                        <a:effectLst/>
                        <a:latin typeface="Calibri"/>
                      </a:endParaRPr>
                    </a:p>
                  </a:txBody>
                  <a:tcPr marL="0" marR="0" marT="0" marB="0" anchor="ctr"/>
                </a:tc>
              </a:tr>
              <a:tr h="478971">
                <a:tc>
                  <a:txBody>
                    <a:bodyPr/>
                    <a:lstStyle/>
                    <a:p>
                      <a:pPr algn="l" fontAlgn="b"/>
                      <a:r>
                        <a:rPr lang="en-US" sz="1800" b="1" u="none" strike="noStrike" dirty="0">
                          <a:effectLst/>
                        </a:rPr>
                        <a:t>Turkey</a:t>
                      </a:r>
                      <a:endParaRPr lang="en-US" sz="1800" b="1" i="0" u="none" strike="noStrike" dirty="0">
                        <a:solidFill>
                          <a:srgbClr val="000000"/>
                        </a:solidFill>
                        <a:effectLst/>
                        <a:latin typeface="Calibri"/>
                      </a:endParaRPr>
                    </a:p>
                  </a:txBody>
                  <a:tcPr marL="0" marR="0" marT="0" marB="0" anchor="ctr"/>
                </a:tc>
                <a:tc>
                  <a:txBody>
                    <a:bodyPr/>
                    <a:lstStyle/>
                    <a:p>
                      <a:pPr algn="ctr" fontAlgn="b"/>
                      <a:r>
                        <a:rPr lang="en-US" sz="1800" u="none" strike="noStrike" dirty="0">
                          <a:effectLst/>
                        </a:rPr>
                        <a:t>3%</a:t>
                      </a:r>
                      <a:endParaRPr lang="en-US" sz="1800" b="0" i="0" u="none" strike="noStrike" dirty="0">
                        <a:solidFill>
                          <a:srgbClr val="000000"/>
                        </a:solidFill>
                        <a:effectLst/>
                        <a:latin typeface="Calibri"/>
                      </a:endParaRPr>
                    </a:p>
                  </a:txBody>
                  <a:tcPr marL="0" marR="0" marT="0" marB="0" anchor="ctr"/>
                </a:tc>
              </a:tr>
              <a:tr h="478971">
                <a:tc>
                  <a:txBody>
                    <a:bodyPr/>
                    <a:lstStyle/>
                    <a:p>
                      <a:pPr algn="l" fontAlgn="b"/>
                      <a:r>
                        <a:rPr lang="en-US" sz="1800" b="1" u="none" strike="noStrike" dirty="0">
                          <a:effectLst/>
                        </a:rPr>
                        <a:t>India</a:t>
                      </a:r>
                      <a:endParaRPr lang="en-US" sz="1800" b="1" i="0" u="none" strike="noStrike" dirty="0">
                        <a:solidFill>
                          <a:srgbClr val="000000"/>
                        </a:solidFill>
                        <a:effectLst/>
                        <a:latin typeface="Calibri"/>
                      </a:endParaRPr>
                    </a:p>
                  </a:txBody>
                  <a:tcPr marL="0" marR="0" marT="0" marB="0" anchor="ctr"/>
                </a:tc>
                <a:tc>
                  <a:txBody>
                    <a:bodyPr/>
                    <a:lstStyle/>
                    <a:p>
                      <a:pPr algn="ctr" fontAlgn="b"/>
                      <a:r>
                        <a:rPr lang="en-US" sz="1800" u="none" strike="noStrike" dirty="0">
                          <a:effectLst/>
                        </a:rPr>
                        <a:t>3%</a:t>
                      </a:r>
                      <a:endParaRPr lang="en-US" sz="1800" b="0" i="0" u="none" strike="noStrike" dirty="0">
                        <a:solidFill>
                          <a:srgbClr val="000000"/>
                        </a:solidFill>
                        <a:effectLst/>
                        <a:latin typeface="Calibri"/>
                      </a:endParaRPr>
                    </a:p>
                  </a:txBody>
                  <a:tcPr marL="0" marR="0" marT="0" marB="0" anchor="ctr"/>
                </a:tc>
              </a:tr>
              <a:tr h="478971">
                <a:tc>
                  <a:txBody>
                    <a:bodyPr/>
                    <a:lstStyle/>
                    <a:p>
                      <a:pPr algn="l" fontAlgn="b"/>
                      <a:r>
                        <a:rPr lang="en-US" sz="1800" b="1" u="none" strike="noStrike" dirty="0">
                          <a:effectLst/>
                        </a:rPr>
                        <a:t>South Korea</a:t>
                      </a:r>
                      <a:endParaRPr lang="en-US" sz="1800" b="1" i="0" u="none" strike="noStrike" dirty="0">
                        <a:solidFill>
                          <a:srgbClr val="000000"/>
                        </a:solidFill>
                        <a:effectLst/>
                        <a:latin typeface="Calibri"/>
                      </a:endParaRPr>
                    </a:p>
                  </a:txBody>
                  <a:tcPr marL="0" marR="0" marT="0" marB="0" anchor="ctr"/>
                </a:tc>
                <a:tc>
                  <a:txBody>
                    <a:bodyPr/>
                    <a:lstStyle/>
                    <a:p>
                      <a:pPr algn="ctr" fontAlgn="b"/>
                      <a:r>
                        <a:rPr lang="en-US" sz="1800" u="none" strike="noStrike" dirty="0">
                          <a:effectLst/>
                        </a:rPr>
                        <a:t>2%</a:t>
                      </a:r>
                      <a:endParaRPr lang="en-US" sz="1800" b="0" i="0" u="none" strike="noStrike" dirty="0">
                        <a:solidFill>
                          <a:srgbClr val="000000"/>
                        </a:solidFill>
                        <a:effectLst/>
                        <a:latin typeface="Calibri"/>
                      </a:endParaRPr>
                    </a:p>
                  </a:txBody>
                  <a:tcPr marL="0" marR="0" marT="0" marB="0" anchor="ctr"/>
                </a:tc>
              </a:tr>
              <a:tr h="478971">
                <a:tc>
                  <a:txBody>
                    <a:bodyPr/>
                    <a:lstStyle/>
                    <a:p>
                      <a:pPr algn="l" fontAlgn="b"/>
                      <a:r>
                        <a:rPr lang="en-US" sz="1800" b="1" u="none" strike="noStrike" dirty="0">
                          <a:effectLst/>
                        </a:rPr>
                        <a:t>Other Countries</a:t>
                      </a:r>
                      <a:endParaRPr lang="en-US" sz="1800" b="1" i="0" u="none" strike="noStrike" dirty="0">
                        <a:solidFill>
                          <a:srgbClr val="000000"/>
                        </a:solidFill>
                        <a:effectLst/>
                        <a:latin typeface="Calibri"/>
                      </a:endParaRPr>
                    </a:p>
                  </a:txBody>
                  <a:tcPr marL="0" marR="0" marT="0" marB="0" anchor="ctr"/>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0" marR="0" marT="0" marB="0" anchor="ctr"/>
                </a:tc>
              </a:tr>
            </a:tbl>
          </a:graphicData>
        </a:graphic>
      </p:graphicFrame>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7" name="Footer Placeholder 6"/>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10</a:t>
            </a:fld>
            <a:endParaRPr lang="en-US" dirty="0">
              <a:solidFill>
                <a:srgbClr val="CAF278">
                  <a:shade val="50000"/>
                  <a:satMod val="200000"/>
                </a:srgbClr>
              </a:solidFill>
            </a:endParaRPr>
          </a:p>
        </p:txBody>
      </p:sp>
      <p:sp>
        <p:nvSpPr>
          <p:cNvPr id="6" name="Rectangle 5"/>
          <p:cNvSpPr/>
          <p:nvPr/>
        </p:nvSpPr>
        <p:spPr>
          <a:xfrm>
            <a:off x="1066800" y="5334000"/>
            <a:ext cx="6019800" cy="369332"/>
          </a:xfrm>
          <a:prstGeom prst="rect">
            <a:avLst/>
          </a:prstGeom>
        </p:spPr>
        <p:txBody>
          <a:bodyPr wrap="square">
            <a:spAutoFit/>
          </a:bodyPr>
          <a:lstStyle/>
          <a:p>
            <a:r>
              <a:rPr lang="en-US" dirty="0"/>
              <a:t> </a:t>
            </a:r>
            <a:r>
              <a:rPr lang="en-CA" sz="1600" dirty="0"/>
              <a:t>Source: </a:t>
            </a:r>
            <a:r>
              <a:rPr lang="en-CA" sz="1600" dirty="0" smtClean="0"/>
              <a:t> Authors Calculation from Statistic Canada Data</a:t>
            </a:r>
            <a:endParaRPr lang="en-US" sz="1600" dirty="0"/>
          </a:p>
        </p:txBody>
      </p:sp>
    </p:spTree>
    <p:extLst>
      <p:ext uri="{BB962C8B-B14F-4D97-AF65-F5344CB8AC3E}">
        <p14:creationId xmlns:p14="http://schemas.microsoft.com/office/powerpoint/2010/main" val="41838554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Policy Developments</a:t>
            </a:r>
            <a:endParaRPr lang="en-US" dirty="0"/>
          </a:p>
        </p:txBody>
      </p:sp>
      <p:sp>
        <p:nvSpPr>
          <p:cNvPr id="3" name="Content Placeholder 2"/>
          <p:cNvSpPr>
            <a:spLocks noGrp="1"/>
          </p:cNvSpPr>
          <p:nvPr>
            <p:ph idx="1"/>
          </p:nvPr>
        </p:nvSpPr>
        <p:spPr/>
        <p:txBody>
          <a:bodyPr/>
          <a:lstStyle/>
          <a:p>
            <a:r>
              <a:rPr lang="en-US" dirty="0" smtClean="0"/>
              <a:t>U.S. Trade Reform</a:t>
            </a:r>
          </a:p>
          <a:p>
            <a:r>
              <a:rPr lang="en-US" dirty="0" smtClean="0"/>
              <a:t>U.S. Tax Reform</a:t>
            </a:r>
          </a:p>
          <a:p>
            <a:r>
              <a:rPr lang="en-US" dirty="0" smtClean="0"/>
              <a:t>Carbon Policy</a:t>
            </a:r>
            <a:endParaRPr lang="en-US"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11</a:t>
            </a:fld>
            <a:endParaRPr lang="en-US" dirty="0">
              <a:solidFill>
                <a:srgbClr val="CAF278">
                  <a:shade val="50000"/>
                  <a:satMod val="200000"/>
                </a:srgbClr>
              </a:solidFill>
            </a:endParaRPr>
          </a:p>
        </p:txBody>
      </p:sp>
    </p:spTree>
    <p:extLst>
      <p:ext uri="{BB962C8B-B14F-4D97-AF65-F5344CB8AC3E}">
        <p14:creationId xmlns:p14="http://schemas.microsoft.com/office/powerpoint/2010/main" val="130108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Trade Issues</a:t>
            </a:r>
            <a:endParaRPr lang="en-US" dirty="0"/>
          </a:p>
        </p:txBody>
      </p:sp>
      <p:sp>
        <p:nvSpPr>
          <p:cNvPr id="7" name="Content Placeholder 6"/>
          <p:cNvSpPr>
            <a:spLocks noGrp="1"/>
          </p:cNvSpPr>
          <p:nvPr>
            <p:ph idx="1"/>
          </p:nvPr>
        </p:nvSpPr>
        <p:spPr/>
        <p:txBody>
          <a:bodyPr>
            <a:normAutofit fontScale="85000" lnSpcReduction="20000"/>
          </a:bodyPr>
          <a:lstStyle/>
          <a:p>
            <a:r>
              <a:rPr lang="en-US" dirty="0" smtClean="0"/>
              <a:t>Key points of concern:</a:t>
            </a:r>
          </a:p>
          <a:p>
            <a:pPr lvl="1"/>
            <a:r>
              <a:rPr lang="en-US" dirty="0" smtClean="0"/>
              <a:t>U.S. administration will want “winners”. Will be hard for Mexico to make even modest changes.  This could be fast-tracked.</a:t>
            </a:r>
          </a:p>
          <a:p>
            <a:pPr lvl="1"/>
            <a:r>
              <a:rPr lang="en-US" dirty="0" smtClean="0"/>
              <a:t>Key document will be survey of trade issues to be published soon.</a:t>
            </a:r>
          </a:p>
          <a:p>
            <a:pPr lvl="1"/>
            <a:r>
              <a:rPr lang="en-US" dirty="0" smtClean="0"/>
              <a:t>Unilateral ability for each NAFTA leader to withdraw from NAFTA (not requiring Congress approval for example).  Could be a “nuclear option”.</a:t>
            </a:r>
          </a:p>
          <a:p>
            <a:pPr lvl="1"/>
            <a:r>
              <a:rPr lang="en-US" dirty="0" smtClean="0"/>
              <a:t>U.S. looks at current rules as being unfair to them.   Hence will push for trade reforms to deal with these points.</a:t>
            </a:r>
          </a:p>
          <a:p>
            <a:pPr lvl="1"/>
            <a:r>
              <a:rPr lang="en-US" dirty="0" smtClean="0"/>
              <a:t>Could be useful to use TPP settlements.</a:t>
            </a:r>
          </a:p>
          <a:p>
            <a:pPr lvl="1"/>
            <a:r>
              <a:rPr lang="en-US" dirty="0" smtClean="0"/>
              <a:t>Some policies easy to adopt but could be a model for other negotiations: </a:t>
            </a:r>
            <a:r>
              <a:rPr lang="en-US" dirty="0" err="1" smtClean="0"/>
              <a:t>eg</a:t>
            </a:r>
            <a:r>
              <a:rPr lang="en-US" dirty="0" smtClean="0"/>
              <a:t>. arbitration agreement for undervaluation of currency or currency manipulation and trade balances provision.</a:t>
            </a:r>
            <a:endParaRPr lang="en-US" dirty="0"/>
          </a:p>
        </p:txBody>
      </p:sp>
      <p:sp>
        <p:nvSpPr>
          <p:cNvPr id="3" name="Date Placeholder 2"/>
          <p:cNvSpPr>
            <a:spLocks noGrp="1"/>
          </p:cNvSpPr>
          <p:nvPr>
            <p:ph type="dt" sz="half" idx="10"/>
          </p:nvPr>
        </p:nvSpPr>
        <p:spPr/>
        <p:txBody>
          <a:bodyPr/>
          <a:lstStyle/>
          <a:p>
            <a:r>
              <a:rPr lang="en-CA" smtClean="0"/>
              <a:t>17-06-10</a:t>
            </a:r>
            <a:endParaRPr lang="en-US"/>
          </a:p>
        </p:txBody>
      </p:sp>
      <p:sp>
        <p:nvSpPr>
          <p:cNvPr id="4" name="Footer Placeholder 3"/>
          <p:cNvSpPr>
            <a:spLocks noGrp="1"/>
          </p:cNvSpPr>
          <p:nvPr>
            <p:ph type="ftr" sz="quarter" idx="11"/>
          </p:nvPr>
        </p:nvSpPr>
        <p:spPr/>
        <p:txBody>
          <a:bodyPr/>
          <a:lstStyle/>
          <a:p>
            <a:r>
              <a:rPr lang="en-US" dirty="0" smtClean="0"/>
              <a:t>Canadian Association of Recycling Industries</a:t>
            </a:r>
            <a:endParaRPr lang="en-US" dirty="0"/>
          </a:p>
        </p:txBody>
      </p:sp>
      <p:sp>
        <p:nvSpPr>
          <p:cNvPr id="5" name="Slide Number Placeholder 4"/>
          <p:cNvSpPr>
            <a:spLocks noGrp="1"/>
          </p:cNvSpPr>
          <p:nvPr>
            <p:ph type="sldNum" sz="quarter" idx="12"/>
          </p:nvPr>
        </p:nvSpPr>
        <p:spPr/>
        <p:txBody>
          <a:bodyPr/>
          <a:lstStyle/>
          <a:p>
            <a:fld id="{F93E69D0-293C-4C58-ADC5-5980A5032580}" type="slidenum">
              <a:rPr lang="en-US" smtClean="0"/>
              <a:pPr/>
              <a:t>12</a:t>
            </a:fld>
            <a:endParaRPr lang="en-US"/>
          </a:p>
        </p:txBody>
      </p:sp>
    </p:spTree>
    <p:extLst>
      <p:ext uri="{BB962C8B-B14F-4D97-AF65-F5344CB8AC3E}">
        <p14:creationId xmlns:p14="http://schemas.microsoft.com/office/powerpoint/2010/main" val="1154540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U.S. List of Issues of Concern </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Major priorities for U.S.</a:t>
            </a:r>
          </a:p>
          <a:p>
            <a:pPr lvl="1"/>
            <a:r>
              <a:rPr lang="en-US" dirty="0" smtClean="0"/>
              <a:t>Auto</a:t>
            </a:r>
          </a:p>
          <a:p>
            <a:pPr lvl="1"/>
            <a:r>
              <a:rPr lang="en-US" dirty="0" smtClean="0"/>
              <a:t>Agriculture</a:t>
            </a:r>
          </a:p>
          <a:p>
            <a:r>
              <a:rPr lang="en-US" dirty="0" smtClean="0"/>
              <a:t>Others:</a:t>
            </a:r>
          </a:p>
          <a:p>
            <a:pPr lvl="1"/>
            <a:r>
              <a:rPr lang="en-US" dirty="0" smtClean="0"/>
              <a:t>Broadcasting</a:t>
            </a:r>
          </a:p>
          <a:p>
            <a:pPr lvl="1"/>
            <a:r>
              <a:rPr lang="en-US" dirty="0" smtClean="0"/>
              <a:t>Promise doctrine and patents</a:t>
            </a:r>
          </a:p>
          <a:p>
            <a:pPr lvl="1"/>
            <a:r>
              <a:rPr lang="en-US" dirty="0" smtClean="0"/>
              <a:t>Data flow/privacy limitations by some provinces.</a:t>
            </a:r>
          </a:p>
          <a:p>
            <a:pPr lvl="1"/>
            <a:r>
              <a:rPr lang="en-US" dirty="0" smtClean="0"/>
              <a:t>If now border adjustments under corporate tax, may ask Mexico and Canada to eliminate their border adjustments.</a:t>
            </a:r>
          </a:p>
          <a:p>
            <a:pPr lvl="1"/>
            <a:r>
              <a:rPr lang="en-US" dirty="0" smtClean="0"/>
              <a:t>Trade in services: market access for telecommunications, financial services.</a:t>
            </a:r>
          </a:p>
          <a:p>
            <a:r>
              <a:rPr lang="en-US" dirty="0" smtClean="0"/>
              <a:t>Key for Canada to have its offensive and defensive strategies for NAFTA negotiation.</a:t>
            </a:r>
          </a:p>
          <a:p>
            <a:pPr lvl="1"/>
            <a:endParaRPr lang="en-US" dirty="0"/>
          </a:p>
        </p:txBody>
      </p:sp>
      <p:sp>
        <p:nvSpPr>
          <p:cNvPr id="4" name="Date Placeholder 3"/>
          <p:cNvSpPr>
            <a:spLocks noGrp="1"/>
          </p:cNvSpPr>
          <p:nvPr>
            <p:ph type="dt" sz="half" idx="10"/>
          </p:nvPr>
        </p:nvSpPr>
        <p:spPr/>
        <p:txBody>
          <a:bodyPr/>
          <a:lstStyle/>
          <a:p>
            <a:r>
              <a:rPr lang="en-CA" smtClean="0"/>
              <a:t>17-06-10</a:t>
            </a:r>
            <a:endParaRPr lang="en-US"/>
          </a:p>
        </p:txBody>
      </p:sp>
      <p:sp>
        <p:nvSpPr>
          <p:cNvPr id="5" name="Footer Placeholder 4"/>
          <p:cNvSpPr>
            <a:spLocks noGrp="1"/>
          </p:cNvSpPr>
          <p:nvPr>
            <p:ph type="ftr" sz="quarter" idx="11"/>
          </p:nvPr>
        </p:nvSpPr>
        <p:spPr/>
        <p:txBody>
          <a:bodyPr/>
          <a:lstStyle/>
          <a:p>
            <a:r>
              <a:rPr lang="en-US" smtClean="0"/>
              <a:t>Canadian Association of Recycling Industries</a:t>
            </a:r>
            <a:endParaRPr lang="en-US"/>
          </a:p>
        </p:txBody>
      </p:sp>
      <p:sp>
        <p:nvSpPr>
          <p:cNvPr id="6" name="Slide Number Placeholder 5"/>
          <p:cNvSpPr>
            <a:spLocks noGrp="1"/>
          </p:cNvSpPr>
          <p:nvPr>
            <p:ph type="sldNum" sz="quarter" idx="12"/>
          </p:nvPr>
        </p:nvSpPr>
        <p:spPr/>
        <p:txBody>
          <a:bodyPr/>
          <a:lstStyle/>
          <a:p>
            <a:fld id="{BCD7383C-F97F-9940-8A62-DF189A7B69F5}" type="slidenum">
              <a:rPr lang="en-US" smtClean="0"/>
              <a:pPr/>
              <a:t>13</a:t>
            </a:fld>
            <a:endParaRPr lang="en-US"/>
          </a:p>
        </p:txBody>
      </p:sp>
    </p:spTree>
    <p:extLst>
      <p:ext uri="{BB962C8B-B14F-4D97-AF65-F5344CB8AC3E}">
        <p14:creationId xmlns:p14="http://schemas.microsoft.com/office/powerpoint/2010/main" val="1475923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Taxation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39945930"/>
              </p:ext>
            </p:extLst>
          </p:nvPr>
        </p:nvGraphicFramePr>
        <p:xfrm>
          <a:off x="549275" y="1394747"/>
          <a:ext cx="8042912" cy="4700016"/>
        </p:xfrm>
        <a:graphic>
          <a:graphicData uri="http://schemas.openxmlformats.org/drawingml/2006/table">
            <a:tbl>
              <a:tblPr firstRow="1" bandRow="1">
                <a:tableStyleId>{5C22544A-7EE6-4342-B048-85BDC9FD1C3A}</a:tableStyleId>
              </a:tblPr>
              <a:tblGrid>
                <a:gridCol w="2010728"/>
                <a:gridCol w="2010728"/>
                <a:gridCol w="2010728"/>
                <a:gridCol w="2010728"/>
              </a:tblGrid>
              <a:tr h="560213">
                <a:tc>
                  <a:txBody>
                    <a:bodyPr/>
                    <a:lstStyle/>
                    <a:p>
                      <a:r>
                        <a:rPr lang="en-US" dirty="0" smtClean="0"/>
                        <a:t>Corporate Provisions</a:t>
                      </a:r>
                      <a:endParaRPr lang="en-US" dirty="0"/>
                    </a:p>
                  </a:txBody>
                  <a:tcPr marL="88930" marR="88930"/>
                </a:tc>
                <a:tc>
                  <a:txBody>
                    <a:bodyPr/>
                    <a:lstStyle/>
                    <a:p>
                      <a:r>
                        <a:rPr lang="en-US" dirty="0" smtClean="0"/>
                        <a:t>Current</a:t>
                      </a:r>
                      <a:endParaRPr lang="en-US" dirty="0"/>
                    </a:p>
                  </a:txBody>
                  <a:tcPr marL="88930" marR="88930"/>
                </a:tc>
                <a:tc>
                  <a:txBody>
                    <a:bodyPr/>
                    <a:lstStyle/>
                    <a:p>
                      <a:r>
                        <a:rPr lang="en-US" dirty="0" smtClean="0"/>
                        <a:t>TRUMP TAX REFORM</a:t>
                      </a:r>
                      <a:endParaRPr lang="en-US" dirty="0"/>
                    </a:p>
                  </a:txBody>
                  <a:tcPr marL="88930" marR="88930"/>
                </a:tc>
                <a:tc>
                  <a:txBody>
                    <a:bodyPr/>
                    <a:lstStyle/>
                    <a:p>
                      <a:r>
                        <a:rPr lang="en-US" dirty="0" smtClean="0"/>
                        <a:t>HOUSE BLUEPRINT</a:t>
                      </a:r>
                      <a:endParaRPr lang="en-US" dirty="0"/>
                    </a:p>
                  </a:txBody>
                  <a:tcPr marL="88930" marR="88930"/>
                </a:tc>
              </a:tr>
              <a:tr h="720273">
                <a:tc>
                  <a:txBody>
                    <a:bodyPr/>
                    <a:lstStyle/>
                    <a:p>
                      <a:r>
                        <a:rPr lang="en-US" sz="1600" dirty="0" smtClean="0"/>
                        <a:t>Federal</a:t>
                      </a:r>
                      <a:r>
                        <a:rPr lang="en-US" sz="1600" baseline="0" dirty="0" smtClean="0"/>
                        <a:t> c</a:t>
                      </a:r>
                      <a:r>
                        <a:rPr lang="en-US" sz="1600" dirty="0" smtClean="0"/>
                        <a:t>orporate Income Tax Rate</a:t>
                      </a:r>
                      <a:endParaRPr lang="en-US" sz="1600" dirty="0"/>
                    </a:p>
                  </a:txBody>
                  <a:tcPr marL="88930" marR="88930"/>
                </a:tc>
                <a:tc>
                  <a:txBody>
                    <a:bodyPr/>
                    <a:lstStyle/>
                    <a:p>
                      <a:r>
                        <a:rPr lang="en-US" sz="1600" dirty="0" smtClean="0"/>
                        <a:t>Federal</a:t>
                      </a:r>
                      <a:r>
                        <a:rPr lang="en-US" sz="1600" baseline="0" dirty="0" smtClean="0"/>
                        <a:t> 35%</a:t>
                      </a:r>
                    </a:p>
                    <a:p>
                      <a:r>
                        <a:rPr lang="en-US" sz="1600" baseline="0" dirty="0" smtClean="0"/>
                        <a:t>(with states 39.6%)</a:t>
                      </a:r>
                      <a:endParaRPr lang="en-US" sz="1600" dirty="0"/>
                    </a:p>
                  </a:txBody>
                  <a:tcPr marL="88930" marR="88930"/>
                </a:tc>
                <a:tc>
                  <a:txBody>
                    <a:bodyPr/>
                    <a:lstStyle/>
                    <a:p>
                      <a:r>
                        <a:rPr lang="en-US" sz="1600" dirty="0" smtClean="0"/>
                        <a:t>15%</a:t>
                      </a:r>
                    </a:p>
                    <a:p>
                      <a:r>
                        <a:rPr lang="en-US" sz="1600" dirty="0" smtClean="0"/>
                        <a:t> (with states 21%)</a:t>
                      </a:r>
                      <a:endParaRPr lang="en-US" sz="1600" dirty="0"/>
                    </a:p>
                  </a:txBody>
                  <a:tcPr marL="88930" marR="88930"/>
                </a:tc>
                <a:tc>
                  <a:txBody>
                    <a:bodyPr/>
                    <a:lstStyle/>
                    <a:p>
                      <a:r>
                        <a:rPr lang="en-US" sz="1600" dirty="0" smtClean="0"/>
                        <a:t>20% </a:t>
                      </a:r>
                    </a:p>
                    <a:p>
                      <a:r>
                        <a:rPr lang="en-US" sz="1600" dirty="0" smtClean="0"/>
                        <a:t>(with states 25.6%)</a:t>
                      </a:r>
                      <a:endParaRPr lang="en-US" sz="1600" dirty="0"/>
                    </a:p>
                  </a:txBody>
                  <a:tcPr marL="88930" marR="88930"/>
                </a:tc>
              </a:tr>
              <a:tr h="320085">
                <a:tc>
                  <a:txBody>
                    <a:bodyPr/>
                    <a:lstStyle/>
                    <a:p>
                      <a:r>
                        <a:rPr lang="en-US" sz="1600" dirty="0" smtClean="0"/>
                        <a:t>Pass-</a:t>
                      </a:r>
                      <a:r>
                        <a:rPr lang="en-US" sz="1600" dirty="0" err="1" smtClean="0"/>
                        <a:t>throughs</a:t>
                      </a:r>
                      <a:endParaRPr lang="en-US" sz="1600" dirty="0"/>
                    </a:p>
                  </a:txBody>
                  <a:tcPr marL="88930" marR="88930"/>
                </a:tc>
                <a:tc>
                  <a:txBody>
                    <a:bodyPr/>
                    <a:lstStyle/>
                    <a:p>
                      <a:r>
                        <a:rPr lang="en-US" sz="1600" dirty="0" smtClean="0"/>
                        <a:t>Personal Income</a:t>
                      </a:r>
                      <a:endParaRPr lang="en-US" sz="1600" dirty="0"/>
                    </a:p>
                  </a:txBody>
                  <a:tcPr marL="88930" marR="88930"/>
                </a:tc>
                <a:tc>
                  <a:txBody>
                    <a:bodyPr/>
                    <a:lstStyle/>
                    <a:p>
                      <a:r>
                        <a:rPr lang="en-US" sz="1600" dirty="0" smtClean="0"/>
                        <a:t>N/a</a:t>
                      </a:r>
                      <a:endParaRPr lang="en-US" sz="1600" dirty="0"/>
                    </a:p>
                  </a:txBody>
                  <a:tcPr marL="88930" marR="88930"/>
                </a:tc>
                <a:tc>
                  <a:txBody>
                    <a:bodyPr/>
                    <a:lstStyle/>
                    <a:p>
                      <a:r>
                        <a:rPr lang="en-US" sz="1600" dirty="0" smtClean="0"/>
                        <a:t>25% (federal)</a:t>
                      </a:r>
                    </a:p>
                  </a:txBody>
                  <a:tcPr marL="88930" marR="88930"/>
                </a:tc>
              </a:tr>
              <a:tr h="933688">
                <a:tc>
                  <a:txBody>
                    <a:bodyPr/>
                    <a:lstStyle/>
                    <a:p>
                      <a:r>
                        <a:rPr lang="en-US" sz="1600" dirty="0" smtClean="0"/>
                        <a:t>Expensing for real capital</a:t>
                      </a:r>
                      <a:endParaRPr lang="en-US" sz="1600" dirty="0"/>
                    </a:p>
                  </a:txBody>
                  <a:tcPr marL="88930" marR="88930"/>
                </a:tc>
                <a:tc>
                  <a:txBody>
                    <a:bodyPr/>
                    <a:lstStyle/>
                    <a:p>
                      <a:r>
                        <a:rPr lang="en-US" sz="1600" dirty="0" smtClean="0"/>
                        <a:t>Temporary</a:t>
                      </a:r>
                      <a:r>
                        <a:rPr lang="en-US" sz="1600" baseline="0" dirty="0" smtClean="0"/>
                        <a:t> bonus depreciation of 50%</a:t>
                      </a:r>
                      <a:endParaRPr lang="en-US" sz="1600" dirty="0"/>
                    </a:p>
                  </a:txBody>
                  <a:tcPr marL="88930" marR="88930"/>
                </a:tc>
                <a:tc>
                  <a:txBody>
                    <a:bodyPr/>
                    <a:lstStyle/>
                    <a:p>
                      <a:r>
                        <a:rPr lang="en-US" sz="1600" dirty="0" smtClean="0"/>
                        <a:t>No commitment (perhaps manufacturing only)</a:t>
                      </a:r>
                      <a:endParaRPr lang="en-US" sz="1600" dirty="0"/>
                    </a:p>
                  </a:txBody>
                  <a:tcPr marL="88930" marR="88930"/>
                </a:tc>
                <a:tc>
                  <a:txBody>
                    <a:bodyPr/>
                    <a:lstStyle/>
                    <a:p>
                      <a:r>
                        <a:rPr lang="en-US" sz="1600" dirty="0" smtClean="0"/>
                        <a:t>Tangible</a:t>
                      </a:r>
                      <a:r>
                        <a:rPr lang="en-US" sz="1600" baseline="0" dirty="0" smtClean="0"/>
                        <a:t> and intangible capital</a:t>
                      </a:r>
                      <a:endParaRPr lang="en-US" sz="1600" dirty="0" smtClean="0"/>
                    </a:p>
                    <a:p>
                      <a:r>
                        <a:rPr lang="en-US" sz="1600" dirty="0" smtClean="0"/>
                        <a:t>(may exclude</a:t>
                      </a:r>
                      <a:r>
                        <a:rPr lang="en-US" sz="1600" baseline="0" dirty="0" smtClean="0"/>
                        <a:t> land, inventories)</a:t>
                      </a:r>
                      <a:endParaRPr lang="en-US" sz="1600" dirty="0"/>
                    </a:p>
                  </a:txBody>
                  <a:tcPr marL="88930" marR="88930"/>
                </a:tc>
              </a:tr>
              <a:tr h="720273">
                <a:tc>
                  <a:txBody>
                    <a:bodyPr/>
                    <a:lstStyle/>
                    <a:p>
                      <a:r>
                        <a:rPr lang="en-US" sz="1600" dirty="0" smtClean="0"/>
                        <a:t>Net</a:t>
                      </a:r>
                      <a:r>
                        <a:rPr lang="en-US" sz="1600" baseline="0" dirty="0" smtClean="0"/>
                        <a:t> interest deductibility</a:t>
                      </a:r>
                      <a:endParaRPr lang="en-US" sz="1600" dirty="0"/>
                    </a:p>
                  </a:txBody>
                  <a:tcPr marL="88930" marR="88930"/>
                </a:tc>
                <a:tc>
                  <a:txBody>
                    <a:bodyPr/>
                    <a:lstStyle/>
                    <a:p>
                      <a:r>
                        <a:rPr lang="en-US" sz="1600" dirty="0" smtClean="0"/>
                        <a:t>Yes</a:t>
                      </a:r>
                      <a:endParaRPr lang="en-US" sz="1600" dirty="0"/>
                    </a:p>
                  </a:txBody>
                  <a:tcPr marL="88930" marR="88930"/>
                </a:tc>
                <a:tc>
                  <a:txBody>
                    <a:bodyPr/>
                    <a:lstStyle/>
                    <a:p>
                      <a:r>
                        <a:rPr lang="en-US" sz="1600" dirty="0" smtClean="0"/>
                        <a:t>Yes </a:t>
                      </a:r>
                    </a:p>
                    <a:p>
                      <a:r>
                        <a:rPr lang="en-US" sz="1600" dirty="0" smtClean="0"/>
                        <a:t>(if expensing elected -- unlikely)</a:t>
                      </a:r>
                      <a:endParaRPr lang="en-US" sz="1600" dirty="0"/>
                    </a:p>
                  </a:txBody>
                  <a:tcPr marL="88930" marR="88930"/>
                </a:tc>
                <a:tc>
                  <a:txBody>
                    <a:bodyPr/>
                    <a:lstStyle/>
                    <a:p>
                      <a:r>
                        <a:rPr lang="en-US" sz="1600" dirty="0" smtClean="0"/>
                        <a:t>None</a:t>
                      </a:r>
                      <a:endParaRPr lang="en-US" sz="1600" dirty="0"/>
                    </a:p>
                  </a:txBody>
                  <a:tcPr marL="88930" marR="88930"/>
                </a:tc>
              </a:tr>
              <a:tr h="885669">
                <a:tc>
                  <a:txBody>
                    <a:bodyPr/>
                    <a:lstStyle/>
                    <a:p>
                      <a:pPr marL="0" marR="0">
                        <a:spcBef>
                          <a:spcPts val="0"/>
                        </a:spcBef>
                        <a:spcAft>
                          <a:spcPts val="0"/>
                        </a:spcAft>
                      </a:pPr>
                      <a:r>
                        <a:rPr lang="en-US" sz="1600" dirty="0" smtClean="0">
                          <a:solidFill>
                            <a:schemeClr val="tx1"/>
                          </a:solidFill>
                          <a:effectLst/>
                          <a:latin typeface="+mj-lt"/>
                          <a:ea typeface="Calibri"/>
                          <a:cs typeface="Arial" panose="020B0604020202020204" pitchFamily="34" charset="0"/>
                        </a:rPr>
                        <a:t>Other</a:t>
                      </a:r>
                      <a:r>
                        <a:rPr lang="en-US" sz="1600" baseline="0" dirty="0" smtClean="0">
                          <a:solidFill>
                            <a:schemeClr val="tx1"/>
                          </a:solidFill>
                          <a:effectLst/>
                          <a:latin typeface="+mj-lt"/>
                          <a:ea typeface="Calibri"/>
                          <a:cs typeface="Arial" panose="020B0604020202020204" pitchFamily="34" charset="0"/>
                        </a:rPr>
                        <a:t> business preferences</a:t>
                      </a:r>
                      <a:endParaRPr lang="en-US" sz="1600" dirty="0">
                        <a:solidFill>
                          <a:schemeClr val="tx1"/>
                        </a:solidFill>
                        <a:effectLst/>
                        <a:latin typeface="+mj-lt"/>
                        <a:ea typeface="Calibri"/>
                        <a:cs typeface="Arial" panose="020B0604020202020204" pitchFamily="34" charset="0"/>
                      </a:endParaRPr>
                    </a:p>
                  </a:txBody>
                  <a:tcPr marL="35819" marR="71020" marT="18288" marB="18288"/>
                </a:tc>
                <a:tc>
                  <a:txBody>
                    <a:bodyPr/>
                    <a:lstStyle/>
                    <a:p>
                      <a:pPr marL="0" marR="0">
                        <a:spcBef>
                          <a:spcPts val="0"/>
                        </a:spcBef>
                        <a:spcAft>
                          <a:spcPts val="0"/>
                        </a:spcAft>
                      </a:pPr>
                      <a:endParaRPr lang="en-US" sz="1600" dirty="0" smtClean="0">
                        <a:solidFill>
                          <a:schemeClr val="tx1"/>
                        </a:solidFill>
                        <a:effectLst/>
                        <a:latin typeface="+mj-lt"/>
                      </a:endParaRPr>
                    </a:p>
                  </a:txBody>
                  <a:tcPr marL="35819" marR="71020" marT="18288" marB="1828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TBD</a:t>
                      </a:r>
                    </a:p>
                    <a:p>
                      <a:pPr marL="0" marR="0" indent="0">
                        <a:spcBef>
                          <a:spcPts val="0"/>
                        </a:spcBef>
                        <a:spcAft>
                          <a:spcPts val="0"/>
                        </a:spcAft>
                        <a:buFontTx/>
                        <a:buNone/>
                      </a:pPr>
                      <a:endParaRPr lang="en-US" sz="1600" dirty="0" smtClean="0">
                        <a:solidFill>
                          <a:schemeClr val="tx1"/>
                        </a:solidFill>
                        <a:effectLst/>
                        <a:latin typeface="+mj-lt"/>
                      </a:endParaRPr>
                    </a:p>
                  </a:txBody>
                  <a:tcPr marL="35819" marR="71020" marT="18288" marB="1828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Generally</a:t>
                      </a:r>
                      <a:r>
                        <a:rPr lang="en-US" sz="1600" kern="1200" baseline="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eliminated, except for R&amp;D credit and LIFO</a:t>
                      </a:r>
                      <a:r>
                        <a:rPr lang="en-US" sz="1600" kern="1200" baseline="0" dirty="0" smtClean="0">
                          <a:solidFill>
                            <a:schemeClr val="tx1"/>
                          </a:solidFill>
                          <a:effectLst/>
                          <a:latin typeface="+mn-lt"/>
                          <a:ea typeface="+mn-ea"/>
                          <a:cs typeface="+mn-cs"/>
                        </a:rPr>
                        <a:t> </a:t>
                      </a:r>
                    </a:p>
                  </a:txBody>
                  <a:tcPr marL="35819" marR="71020" marT="18288" marB="18288"/>
                </a:tc>
              </a:tr>
            </a:tbl>
          </a:graphicData>
        </a:graphic>
      </p:graphicFrame>
      <p:sp>
        <p:nvSpPr>
          <p:cNvPr id="6" name="Date Placeholder 5"/>
          <p:cNvSpPr>
            <a:spLocks noGrp="1"/>
          </p:cNvSpPr>
          <p:nvPr>
            <p:ph type="dt" sz="half" idx="10"/>
          </p:nvPr>
        </p:nvSpPr>
        <p:spPr/>
        <p:txBody>
          <a:bodyPr/>
          <a:lstStyle/>
          <a:p>
            <a:r>
              <a:rPr lang="en-CA" smtClean="0"/>
              <a:t>17-06-10</a:t>
            </a:r>
            <a:endParaRPr lang="en-US" dirty="0"/>
          </a:p>
        </p:txBody>
      </p:sp>
      <p:sp>
        <p:nvSpPr>
          <p:cNvPr id="8" name="Footer Placeholder 7"/>
          <p:cNvSpPr>
            <a:spLocks noGrp="1"/>
          </p:cNvSpPr>
          <p:nvPr>
            <p:ph type="ftr" sz="quarter" idx="11"/>
          </p:nvPr>
        </p:nvSpPr>
        <p:spPr/>
        <p:txBody>
          <a:bodyPr/>
          <a:lstStyle/>
          <a:p>
            <a:r>
              <a:rPr lang="en-US" smtClean="0"/>
              <a:t>Canadian Association of Recycling Industries</a:t>
            </a:r>
            <a:endParaRPr lang="en-US" dirty="0"/>
          </a:p>
        </p:txBody>
      </p:sp>
      <p:sp>
        <p:nvSpPr>
          <p:cNvPr id="7" name="Slide Number Placeholder 6"/>
          <p:cNvSpPr>
            <a:spLocks noGrp="1"/>
          </p:cNvSpPr>
          <p:nvPr>
            <p:ph type="sldNum" sz="quarter" idx="12"/>
          </p:nvPr>
        </p:nvSpPr>
        <p:spPr/>
        <p:txBody>
          <a:bodyPr/>
          <a:lstStyle/>
          <a:p>
            <a:fld id="{BCD7383C-F97F-9940-8A62-DF189A7B69F5}" type="slidenum">
              <a:rPr lang="en-US" smtClean="0"/>
              <a:pPr/>
              <a:t>14</a:t>
            </a:fld>
            <a:endParaRPr lang="en-US"/>
          </a:p>
        </p:txBody>
      </p:sp>
    </p:spTree>
    <p:extLst>
      <p:ext uri="{BB962C8B-B14F-4D97-AF65-F5344CB8AC3E}">
        <p14:creationId xmlns:p14="http://schemas.microsoft.com/office/powerpoint/2010/main" val="2430637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Tax Reform</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Ryan/Brady Plan (House Blueprint) which may still be a  basis of a House Bill submitted in spring but likely superseded by WH-House-Senate Republican plan.  Senate will likely have its own tax plan.</a:t>
            </a:r>
          </a:p>
          <a:p>
            <a:r>
              <a:rPr lang="en-US" dirty="0" smtClean="0"/>
              <a:t>Trump Plan introduced in May 2017 provides less information about the base, more on rates.</a:t>
            </a:r>
          </a:p>
          <a:p>
            <a:r>
              <a:rPr lang="en-US" dirty="0" smtClean="0"/>
              <a:t>Both includes personal and corporate tax cuts.</a:t>
            </a:r>
          </a:p>
          <a:p>
            <a:r>
              <a:rPr lang="en-US" dirty="0" smtClean="0"/>
              <a:t>To avoid 10 year limit, plan must be balanced with other provisions.  Otherwise rates will be temporary although budget rules can be adjusted</a:t>
            </a:r>
          </a:p>
          <a:p>
            <a:r>
              <a:rPr lang="en-US" dirty="0" smtClean="0"/>
              <a:t>Best to think of House plan as </a:t>
            </a:r>
          </a:p>
          <a:p>
            <a:pPr lvl="1"/>
            <a:r>
              <a:rPr lang="en-US" dirty="0" smtClean="0"/>
              <a:t>Abolishing corporate income tax</a:t>
            </a:r>
          </a:p>
          <a:p>
            <a:pPr lvl="1"/>
            <a:r>
              <a:rPr lang="en-US" dirty="0" smtClean="0"/>
              <a:t>Adopting a “subtraction-method” VAT (Business Transfer Tax)</a:t>
            </a:r>
          </a:p>
          <a:p>
            <a:pPr lvl="1"/>
            <a:r>
              <a:rPr lang="en-US" dirty="0" smtClean="0"/>
              <a:t>Wage expensing (</a:t>
            </a:r>
            <a:r>
              <a:rPr lang="en-US" dirty="0" err="1" smtClean="0"/>
              <a:t>eg</a:t>
            </a:r>
            <a:r>
              <a:rPr lang="en-US" dirty="0" smtClean="0"/>
              <a:t>. credit for </a:t>
            </a:r>
            <a:r>
              <a:rPr lang="en-US" dirty="0" err="1" smtClean="0"/>
              <a:t>labour</a:t>
            </a:r>
            <a:r>
              <a:rPr lang="en-US" dirty="0" smtClean="0"/>
              <a:t> costs).</a:t>
            </a:r>
          </a:p>
          <a:p>
            <a:r>
              <a:rPr lang="en-US" dirty="0" smtClean="0"/>
              <a:t>Comments in Canada on BAT are off-base and potentially damaging since VATs normally have border adjustments that Americans criticize in the past.  U.S. may ask Mexico and Canada to drop border adjustments under VAT under NAFTA negotiation.</a:t>
            </a:r>
            <a:endParaRPr lang="en-US" dirty="0"/>
          </a:p>
        </p:txBody>
      </p:sp>
      <p:sp>
        <p:nvSpPr>
          <p:cNvPr id="4" name="Date Placeholder 3"/>
          <p:cNvSpPr>
            <a:spLocks noGrp="1"/>
          </p:cNvSpPr>
          <p:nvPr>
            <p:ph type="dt" sz="half" idx="10"/>
          </p:nvPr>
        </p:nvSpPr>
        <p:spPr/>
        <p:txBody>
          <a:bodyPr/>
          <a:lstStyle/>
          <a:p>
            <a:r>
              <a:rPr lang="en-CA" smtClean="0"/>
              <a:t>17-06-10</a:t>
            </a:r>
            <a:endParaRPr lang="en-US"/>
          </a:p>
        </p:txBody>
      </p:sp>
      <p:sp>
        <p:nvSpPr>
          <p:cNvPr id="6" name="Footer Placeholder 5"/>
          <p:cNvSpPr>
            <a:spLocks noGrp="1"/>
          </p:cNvSpPr>
          <p:nvPr>
            <p:ph type="ftr" sz="quarter" idx="11"/>
          </p:nvPr>
        </p:nvSpPr>
        <p:spPr/>
        <p:txBody>
          <a:bodyPr/>
          <a:lstStyle/>
          <a:p>
            <a:r>
              <a:rPr lang="en-US" smtClean="0"/>
              <a:t>Canadian Association of Recycling Industries</a:t>
            </a:r>
            <a:endParaRPr lang="en-US"/>
          </a:p>
        </p:txBody>
      </p:sp>
      <p:sp>
        <p:nvSpPr>
          <p:cNvPr id="5" name="Slide Number Placeholder 4"/>
          <p:cNvSpPr>
            <a:spLocks noGrp="1"/>
          </p:cNvSpPr>
          <p:nvPr>
            <p:ph type="sldNum" sz="quarter" idx="12"/>
          </p:nvPr>
        </p:nvSpPr>
        <p:spPr/>
        <p:txBody>
          <a:bodyPr/>
          <a:lstStyle/>
          <a:p>
            <a:fld id="{BCD7383C-F97F-9940-8A62-DF189A7B69F5}" type="slidenum">
              <a:rPr lang="en-US" smtClean="0"/>
              <a:pPr/>
              <a:t>15</a:t>
            </a:fld>
            <a:endParaRPr lang="en-US"/>
          </a:p>
        </p:txBody>
      </p:sp>
    </p:spTree>
    <p:extLst>
      <p:ext uri="{BB962C8B-B14F-4D97-AF65-F5344CB8AC3E}">
        <p14:creationId xmlns:p14="http://schemas.microsoft.com/office/powerpoint/2010/main" val="3349409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406846" y="1172674"/>
            <a:ext cx="3737155" cy="505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7" name="Table 6"/>
          <p:cNvGraphicFramePr>
            <a:graphicFrameLocks noGrp="1"/>
          </p:cNvGraphicFramePr>
          <p:nvPr>
            <p:extLst>
              <p:ext uri="{D42A27DB-BD31-4B8C-83A1-F6EECF244321}">
                <p14:modId xmlns:p14="http://schemas.microsoft.com/office/powerpoint/2010/main" val="1914834457"/>
              </p:ext>
            </p:extLst>
          </p:nvPr>
        </p:nvGraphicFramePr>
        <p:xfrm>
          <a:off x="609601" y="1063589"/>
          <a:ext cx="7696200" cy="5054499"/>
        </p:xfrm>
        <a:graphic>
          <a:graphicData uri="http://schemas.openxmlformats.org/drawingml/2006/table">
            <a:tbl>
              <a:tblPr firstRow="1" bandRow="1">
                <a:tableStyleId>{FABFCF23-3B69-468F-B69F-88F6DE6A72F2}</a:tableStyleId>
              </a:tblPr>
              <a:tblGrid>
                <a:gridCol w="1798567"/>
                <a:gridCol w="1950712"/>
                <a:gridCol w="1981043"/>
                <a:gridCol w="1965878"/>
              </a:tblGrid>
              <a:tr h="285652">
                <a:tc>
                  <a:txBody>
                    <a:bodyPr/>
                    <a:lstStyle/>
                    <a:p>
                      <a:endParaRPr lang="en-US" sz="1600" dirty="0"/>
                    </a:p>
                  </a:txBody>
                  <a:tcPr/>
                </a:tc>
                <a:tc>
                  <a:txBody>
                    <a:bodyPr/>
                    <a:lstStyle/>
                    <a:p>
                      <a:r>
                        <a:rPr lang="en-US" sz="1600" dirty="0" smtClean="0"/>
                        <a:t>Manufacturing</a:t>
                      </a:r>
                      <a:endParaRPr lang="en-US" sz="1600" dirty="0"/>
                    </a:p>
                  </a:txBody>
                  <a:tcPr/>
                </a:tc>
                <a:tc>
                  <a:txBody>
                    <a:bodyPr/>
                    <a:lstStyle/>
                    <a:p>
                      <a:r>
                        <a:rPr lang="en-US" sz="1600" dirty="0" smtClean="0"/>
                        <a:t>Services</a:t>
                      </a:r>
                      <a:endParaRPr lang="en-US" sz="1600" dirty="0"/>
                    </a:p>
                  </a:txBody>
                  <a:tcPr/>
                </a:tc>
                <a:tc>
                  <a:txBody>
                    <a:bodyPr/>
                    <a:lstStyle/>
                    <a:p>
                      <a:r>
                        <a:rPr lang="en-US" sz="1600" dirty="0" smtClean="0"/>
                        <a:t>Total</a:t>
                      </a:r>
                      <a:endParaRPr lang="en-US" sz="1600" dirty="0"/>
                    </a:p>
                  </a:txBody>
                  <a:tcPr/>
                </a:tc>
              </a:tr>
              <a:tr h="285652">
                <a:tc>
                  <a:txBody>
                    <a:bodyPr/>
                    <a:lstStyle/>
                    <a:p>
                      <a:r>
                        <a:rPr lang="en-US" sz="1600" dirty="0" smtClean="0"/>
                        <a:t>Current U.S.</a:t>
                      </a:r>
                      <a:endParaRPr lang="en-US" sz="1600" dirty="0"/>
                    </a:p>
                  </a:txBody>
                  <a:tcPr/>
                </a:tc>
                <a:tc>
                  <a:txBody>
                    <a:bodyPr/>
                    <a:lstStyle/>
                    <a:p>
                      <a:pPr algn="r"/>
                      <a:r>
                        <a:rPr lang="en-US" sz="1600" dirty="0" smtClean="0"/>
                        <a:t>32.1%</a:t>
                      </a:r>
                      <a:endParaRPr lang="en-US" sz="1600" dirty="0"/>
                    </a:p>
                  </a:txBody>
                  <a:tcPr/>
                </a:tc>
                <a:tc>
                  <a:txBody>
                    <a:bodyPr/>
                    <a:lstStyle/>
                    <a:p>
                      <a:pPr algn="r"/>
                      <a:r>
                        <a:rPr lang="en-US" sz="1600" dirty="0" smtClean="0"/>
                        <a:t>36.05</a:t>
                      </a:r>
                      <a:endParaRPr lang="en-US" sz="1600" dirty="0"/>
                    </a:p>
                  </a:txBody>
                  <a:tcPr/>
                </a:tc>
                <a:tc>
                  <a:txBody>
                    <a:bodyPr/>
                    <a:lstStyle/>
                    <a:p>
                      <a:pPr algn="r"/>
                      <a:r>
                        <a:rPr lang="en-US" sz="1600" dirty="0" smtClean="0"/>
                        <a:t>34.6%</a:t>
                      </a:r>
                      <a:endParaRPr lang="en-US" sz="1600" dirty="0"/>
                    </a:p>
                  </a:txBody>
                  <a:tcPr/>
                </a:tc>
              </a:tr>
              <a:tr h="714129">
                <a:tc>
                  <a:txBody>
                    <a:bodyPr/>
                    <a:lstStyle/>
                    <a:p>
                      <a:r>
                        <a:rPr lang="en-US" sz="1600" dirty="0" smtClean="0"/>
                        <a:t>Current</a:t>
                      </a:r>
                      <a:r>
                        <a:rPr lang="en-US" sz="1600" baseline="0" dirty="0" smtClean="0"/>
                        <a:t> U.S. with bonus  dep.</a:t>
                      </a:r>
                      <a:endParaRPr lang="en-US" sz="1600" dirty="0"/>
                    </a:p>
                  </a:txBody>
                  <a:tcPr/>
                </a:tc>
                <a:tc>
                  <a:txBody>
                    <a:bodyPr/>
                    <a:lstStyle/>
                    <a:p>
                      <a:pPr algn="r"/>
                      <a:r>
                        <a:rPr lang="en-US" sz="1600" dirty="0" smtClean="0"/>
                        <a:t>24.5%</a:t>
                      </a:r>
                      <a:endParaRPr lang="en-US" sz="1600" dirty="0"/>
                    </a:p>
                  </a:txBody>
                  <a:tcPr/>
                </a:tc>
                <a:tc>
                  <a:txBody>
                    <a:bodyPr/>
                    <a:lstStyle/>
                    <a:p>
                      <a:pPr algn="r"/>
                      <a:r>
                        <a:rPr lang="en-US" sz="1600" dirty="0" smtClean="0"/>
                        <a:t>28.6%</a:t>
                      </a:r>
                      <a:endParaRPr lang="en-US" sz="1600" dirty="0"/>
                    </a:p>
                  </a:txBody>
                  <a:tcPr/>
                </a:tc>
                <a:tc>
                  <a:txBody>
                    <a:bodyPr/>
                    <a:lstStyle/>
                    <a:p>
                      <a:pPr algn="r"/>
                      <a:r>
                        <a:rPr lang="en-US" sz="1600" dirty="0" smtClean="0"/>
                        <a:t>27.3%</a:t>
                      </a:r>
                      <a:endParaRPr lang="en-US" sz="1600" dirty="0"/>
                    </a:p>
                  </a:txBody>
                  <a:tcPr/>
                </a:tc>
              </a:tr>
              <a:tr h="285652">
                <a:tc>
                  <a:txBody>
                    <a:bodyPr/>
                    <a:lstStyle/>
                    <a:p>
                      <a:r>
                        <a:rPr lang="en-US" sz="1600" b="1" dirty="0" smtClean="0"/>
                        <a:t>Trump Plan</a:t>
                      </a:r>
                      <a:endParaRPr lang="en-US" sz="1600" b="1" dirty="0"/>
                    </a:p>
                  </a:txBody>
                  <a:tcPr/>
                </a:tc>
                <a:tc>
                  <a:txBody>
                    <a:bodyPr/>
                    <a:lstStyle/>
                    <a:p>
                      <a:pPr algn="r"/>
                      <a:r>
                        <a:rPr lang="en-US" sz="1600" b="1" dirty="0" smtClean="0"/>
                        <a:t>  8.1%</a:t>
                      </a:r>
                      <a:endParaRPr lang="en-US" sz="1600" b="1" dirty="0"/>
                    </a:p>
                  </a:txBody>
                  <a:tcPr/>
                </a:tc>
                <a:tc>
                  <a:txBody>
                    <a:bodyPr/>
                    <a:lstStyle/>
                    <a:p>
                      <a:pPr algn="r"/>
                      <a:r>
                        <a:rPr lang="en-US" sz="1600" b="1" dirty="0" smtClean="0"/>
                        <a:t>24.9%</a:t>
                      </a:r>
                      <a:endParaRPr lang="en-US" sz="1600" b="1" dirty="0"/>
                    </a:p>
                  </a:txBody>
                  <a:tcPr/>
                </a:tc>
                <a:tc>
                  <a:txBody>
                    <a:bodyPr/>
                    <a:lstStyle/>
                    <a:p>
                      <a:pPr algn="r"/>
                      <a:r>
                        <a:rPr lang="en-US" sz="1600" b="1" dirty="0" smtClean="0"/>
                        <a:t>20.8%</a:t>
                      </a:r>
                      <a:endParaRPr lang="en-US" sz="1600" b="1" dirty="0"/>
                    </a:p>
                  </a:txBody>
                  <a:tcPr/>
                </a:tc>
              </a:tr>
              <a:tr h="285652">
                <a:tc>
                  <a:txBody>
                    <a:bodyPr/>
                    <a:lstStyle/>
                    <a:p>
                      <a:r>
                        <a:rPr lang="en-US" sz="1600" b="1" dirty="0" smtClean="0"/>
                        <a:t>Ryan Plan 1</a:t>
                      </a:r>
                      <a:endParaRPr lang="en-US" sz="1600" b="1" dirty="0"/>
                    </a:p>
                  </a:txBody>
                  <a:tcPr/>
                </a:tc>
                <a:tc>
                  <a:txBody>
                    <a:bodyPr/>
                    <a:lstStyle/>
                    <a:p>
                      <a:pPr algn="r"/>
                      <a:r>
                        <a:rPr lang="en-US" sz="1600" b="1" dirty="0" smtClean="0"/>
                        <a:t>18.4%</a:t>
                      </a:r>
                      <a:endParaRPr lang="en-US" sz="1600" b="1" dirty="0"/>
                    </a:p>
                  </a:txBody>
                  <a:tcPr/>
                </a:tc>
                <a:tc>
                  <a:txBody>
                    <a:bodyPr/>
                    <a:lstStyle/>
                    <a:p>
                      <a:pPr algn="r"/>
                      <a:r>
                        <a:rPr lang="en-US" sz="1600" b="1" dirty="0" smtClean="0"/>
                        <a:t>23.9%</a:t>
                      </a:r>
                      <a:endParaRPr lang="en-US" sz="1600" b="1" dirty="0"/>
                    </a:p>
                  </a:txBody>
                  <a:tcPr/>
                </a:tc>
                <a:tc>
                  <a:txBody>
                    <a:bodyPr/>
                    <a:lstStyle/>
                    <a:p>
                      <a:pPr algn="r"/>
                      <a:r>
                        <a:rPr lang="en-US" sz="1600" b="1" dirty="0" smtClean="0"/>
                        <a:t>21.9%</a:t>
                      </a:r>
                      <a:endParaRPr lang="en-US" sz="1600" b="1" dirty="0"/>
                    </a:p>
                  </a:txBody>
                  <a:tcPr/>
                </a:tc>
              </a:tr>
              <a:tr h="714129">
                <a:tc>
                  <a:txBody>
                    <a:bodyPr/>
                    <a:lstStyle/>
                    <a:p>
                      <a:r>
                        <a:rPr lang="en-US" sz="1600" b="1" dirty="0" smtClean="0"/>
                        <a:t>Ryan Plan 2 with</a:t>
                      </a:r>
                      <a:r>
                        <a:rPr lang="en-US" sz="1600" b="1" baseline="0" dirty="0" smtClean="0"/>
                        <a:t> full expensing</a:t>
                      </a:r>
                      <a:endParaRPr lang="en-US" sz="1600" b="1" dirty="0"/>
                    </a:p>
                  </a:txBody>
                  <a:tcPr/>
                </a:tc>
                <a:tc>
                  <a:txBody>
                    <a:bodyPr/>
                    <a:lstStyle/>
                    <a:p>
                      <a:pPr algn="r"/>
                      <a:r>
                        <a:rPr lang="en-US" sz="1600" b="1" dirty="0" smtClean="0"/>
                        <a:t>11.1%</a:t>
                      </a:r>
                      <a:endParaRPr lang="en-US" sz="1600" b="1" dirty="0"/>
                    </a:p>
                  </a:txBody>
                  <a:tcPr/>
                </a:tc>
                <a:tc>
                  <a:txBody>
                    <a:bodyPr/>
                    <a:lstStyle/>
                    <a:p>
                      <a:pPr algn="r"/>
                      <a:r>
                        <a:rPr lang="en-US" sz="1600" b="1" dirty="0" smtClean="0"/>
                        <a:t>18.5%</a:t>
                      </a:r>
                      <a:endParaRPr lang="en-US" sz="1600" b="1" dirty="0"/>
                    </a:p>
                  </a:txBody>
                  <a:tcPr/>
                </a:tc>
                <a:tc>
                  <a:txBody>
                    <a:bodyPr/>
                    <a:lstStyle/>
                    <a:p>
                      <a:pPr algn="r"/>
                      <a:r>
                        <a:rPr lang="en-US" sz="1600" b="1" dirty="0" smtClean="0"/>
                        <a:t>16.1%</a:t>
                      </a:r>
                      <a:endParaRPr lang="en-US" sz="1600" b="1" dirty="0"/>
                    </a:p>
                  </a:txBody>
                  <a:tcPr/>
                </a:tc>
              </a:tr>
              <a:tr h="285652">
                <a:tc>
                  <a:txBody>
                    <a:bodyPr/>
                    <a:lstStyle/>
                    <a:p>
                      <a:r>
                        <a:rPr lang="en-US" sz="1600" dirty="0" smtClean="0"/>
                        <a:t>Australia</a:t>
                      </a:r>
                      <a:endParaRPr lang="en-US" sz="1600" b="0" dirty="0"/>
                    </a:p>
                  </a:txBody>
                  <a:tcPr/>
                </a:tc>
                <a:tc>
                  <a:txBody>
                    <a:bodyPr/>
                    <a:lstStyle/>
                    <a:p>
                      <a:pPr algn="r"/>
                      <a:r>
                        <a:rPr lang="en-US" sz="1600" dirty="0" smtClean="0"/>
                        <a:t>29.9%</a:t>
                      </a:r>
                      <a:endParaRPr lang="en-US" sz="1600" b="0" dirty="0"/>
                    </a:p>
                  </a:txBody>
                  <a:tcPr/>
                </a:tc>
                <a:tc>
                  <a:txBody>
                    <a:bodyPr/>
                    <a:lstStyle/>
                    <a:p>
                      <a:pPr algn="r"/>
                      <a:r>
                        <a:rPr lang="en-US" sz="1600" dirty="0" smtClean="0"/>
                        <a:t>28.6%</a:t>
                      </a:r>
                      <a:endParaRPr lang="en-US" sz="1600" b="0" dirty="0"/>
                    </a:p>
                  </a:txBody>
                  <a:tcPr/>
                </a:tc>
                <a:tc>
                  <a:txBody>
                    <a:bodyPr/>
                    <a:lstStyle/>
                    <a:p>
                      <a:pPr algn="r"/>
                      <a:r>
                        <a:rPr lang="en-US" sz="1600" dirty="0" smtClean="0"/>
                        <a:t>28.7%</a:t>
                      </a:r>
                      <a:endParaRPr lang="en-US" sz="1600" b="0" dirty="0"/>
                    </a:p>
                  </a:txBody>
                  <a:tcPr/>
                </a:tc>
              </a:tr>
              <a:tr h="285652">
                <a:tc>
                  <a:txBody>
                    <a:bodyPr/>
                    <a:lstStyle/>
                    <a:p>
                      <a:r>
                        <a:rPr lang="en-US" sz="1600" b="1" dirty="0" smtClean="0"/>
                        <a:t>Canada</a:t>
                      </a:r>
                      <a:endParaRPr lang="en-US" sz="1600" b="1" dirty="0"/>
                    </a:p>
                  </a:txBody>
                  <a:tcPr/>
                </a:tc>
                <a:tc>
                  <a:txBody>
                    <a:bodyPr/>
                    <a:lstStyle/>
                    <a:p>
                      <a:pPr algn="r"/>
                      <a:r>
                        <a:rPr lang="en-US" sz="1600" b="1" dirty="0" smtClean="0"/>
                        <a:t>13.5%</a:t>
                      </a:r>
                      <a:endParaRPr lang="en-US" sz="1600" b="1" dirty="0"/>
                    </a:p>
                  </a:txBody>
                  <a:tcPr/>
                </a:tc>
                <a:tc>
                  <a:txBody>
                    <a:bodyPr/>
                    <a:lstStyle/>
                    <a:p>
                      <a:pPr algn="r"/>
                      <a:r>
                        <a:rPr lang="en-US" sz="1600" b="1" dirty="0" smtClean="0"/>
                        <a:t>24.0%</a:t>
                      </a:r>
                      <a:endParaRPr lang="en-US" sz="1600" b="1" dirty="0"/>
                    </a:p>
                  </a:txBody>
                  <a:tcPr/>
                </a:tc>
                <a:tc>
                  <a:txBody>
                    <a:bodyPr/>
                    <a:lstStyle/>
                    <a:p>
                      <a:pPr algn="r"/>
                      <a:r>
                        <a:rPr lang="en-US" sz="1600" b="1" dirty="0" smtClean="0"/>
                        <a:t>21.0%</a:t>
                      </a:r>
                      <a:endParaRPr lang="en-US" sz="1600" b="1" dirty="0"/>
                    </a:p>
                  </a:txBody>
                  <a:tcPr/>
                </a:tc>
              </a:tr>
              <a:tr h="285652">
                <a:tc>
                  <a:txBody>
                    <a:bodyPr/>
                    <a:lstStyle/>
                    <a:p>
                      <a:r>
                        <a:rPr lang="en-US" sz="1600" dirty="0" smtClean="0"/>
                        <a:t>China</a:t>
                      </a:r>
                      <a:endParaRPr lang="en-US" sz="1600" dirty="0"/>
                    </a:p>
                  </a:txBody>
                  <a:tcPr/>
                </a:tc>
                <a:tc>
                  <a:txBody>
                    <a:bodyPr/>
                    <a:lstStyle/>
                    <a:p>
                      <a:pPr algn="r"/>
                      <a:r>
                        <a:rPr lang="en-US" sz="1600" dirty="0" smtClean="0"/>
                        <a:t>28.7%</a:t>
                      </a:r>
                      <a:endParaRPr lang="en-US" sz="1600" dirty="0"/>
                    </a:p>
                  </a:txBody>
                  <a:tcPr/>
                </a:tc>
                <a:tc>
                  <a:txBody>
                    <a:bodyPr/>
                    <a:lstStyle/>
                    <a:p>
                      <a:pPr algn="r"/>
                      <a:r>
                        <a:rPr lang="en-US" sz="1600" dirty="0" smtClean="0"/>
                        <a:t>24.0%</a:t>
                      </a:r>
                      <a:endParaRPr lang="en-US" sz="1600" dirty="0"/>
                    </a:p>
                  </a:txBody>
                  <a:tcPr/>
                </a:tc>
                <a:tc>
                  <a:txBody>
                    <a:bodyPr/>
                    <a:lstStyle/>
                    <a:p>
                      <a:pPr algn="r"/>
                      <a:r>
                        <a:rPr lang="en-US" sz="1600" dirty="0" smtClean="0"/>
                        <a:t>26.0%</a:t>
                      </a:r>
                      <a:endParaRPr lang="en-US" sz="1600" dirty="0"/>
                    </a:p>
                  </a:txBody>
                  <a:tcPr/>
                </a:tc>
              </a:tr>
              <a:tr h="285652">
                <a:tc>
                  <a:txBody>
                    <a:bodyPr/>
                    <a:lstStyle/>
                    <a:p>
                      <a:r>
                        <a:rPr lang="en-US" sz="1600" dirty="0" smtClean="0"/>
                        <a:t>Germany</a:t>
                      </a:r>
                      <a:endParaRPr lang="en-US" sz="1600" dirty="0"/>
                    </a:p>
                  </a:txBody>
                  <a:tcPr/>
                </a:tc>
                <a:tc>
                  <a:txBody>
                    <a:bodyPr/>
                    <a:lstStyle/>
                    <a:p>
                      <a:pPr algn="r"/>
                      <a:r>
                        <a:rPr lang="en-US" sz="1600" dirty="0" smtClean="0"/>
                        <a:t>28.5%</a:t>
                      </a:r>
                      <a:endParaRPr lang="en-US" sz="1600" dirty="0"/>
                    </a:p>
                  </a:txBody>
                  <a:tcPr/>
                </a:tc>
                <a:tc>
                  <a:txBody>
                    <a:bodyPr/>
                    <a:lstStyle/>
                    <a:p>
                      <a:pPr algn="r"/>
                      <a:r>
                        <a:rPr lang="en-US" sz="1600" dirty="0" smtClean="0"/>
                        <a:t>26.2%</a:t>
                      </a:r>
                      <a:endParaRPr lang="en-US" sz="1600" dirty="0"/>
                    </a:p>
                  </a:txBody>
                  <a:tcPr/>
                </a:tc>
                <a:tc>
                  <a:txBody>
                    <a:bodyPr/>
                    <a:lstStyle/>
                    <a:p>
                      <a:pPr algn="r"/>
                      <a:r>
                        <a:rPr lang="en-US" sz="1600" dirty="0" smtClean="0"/>
                        <a:t>26.7%</a:t>
                      </a:r>
                      <a:endParaRPr lang="en-US" sz="1600" dirty="0"/>
                    </a:p>
                  </a:txBody>
                  <a:tcPr/>
                </a:tc>
              </a:tr>
              <a:tr h="499890">
                <a:tc>
                  <a:txBody>
                    <a:bodyPr/>
                    <a:lstStyle/>
                    <a:p>
                      <a:r>
                        <a:rPr lang="en-US" sz="1600" dirty="0" smtClean="0"/>
                        <a:t>United</a:t>
                      </a:r>
                      <a:r>
                        <a:rPr lang="en-US" sz="1600" baseline="0" dirty="0" smtClean="0"/>
                        <a:t> Kingdom</a:t>
                      </a:r>
                      <a:endParaRPr lang="en-US" sz="1600" dirty="0"/>
                    </a:p>
                  </a:txBody>
                  <a:tcPr/>
                </a:tc>
                <a:tc>
                  <a:txBody>
                    <a:bodyPr/>
                    <a:lstStyle/>
                    <a:p>
                      <a:pPr algn="r"/>
                      <a:r>
                        <a:rPr lang="en-US" sz="1600" dirty="0" smtClean="0"/>
                        <a:t>24.0%</a:t>
                      </a:r>
                      <a:endParaRPr lang="en-US" sz="1600" dirty="0"/>
                    </a:p>
                  </a:txBody>
                  <a:tcPr/>
                </a:tc>
                <a:tc>
                  <a:txBody>
                    <a:bodyPr/>
                    <a:lstStyle/>
                    <a:p>
                      <a:pPr algn="r"/>
                      <a:r>
                        <a:rPr lang="en-US" sz="1600" dirty="0" smtClean="0"/>
                        <a:t>25.1%</a:t>
                      </a:r>
                      <a:endParaRPr lang="en-US" sz="1600" dirty="0"/>
                    </a:p>
                  </a:txBody>
                  <a:tcPr/>
                </a:tc>
                <a:tc>
                  <a:txBody>
                    <a:bodyPr/>
                    <a:lstStyle/>
                    <a:p>
                      <a:pPr algn="r"/>
                      <a:r>
                        <a:rPr lang="en-US" sz="1600" dirty="0" smtClean="0"/>
                        <a:t>25.0%</a:t>
                      </a:r>
                      <a:endParaRPr lang="en-US" sz="1600" dirty="0"/>
                    </a:p>
                  </a:txBody>
                  <a:tcPr/>
                </a:tc>
              </a:tr>
              <a:tr h="285652">
                <a:tc>
                  <a:txBody>
                    <a:bodyPr/>
                    <a:lstStyle/>
                    <a:p>
                      <a:r>
                        <a:rPr lang="en-US" sz="1600" dirty="0" smtClean="0"/>
                        <a:t>OECD</a:t>
                      </a:r>
                      <a:r>
                        <a:rPr lang="en-US" sz="1600" baseline="0" dirty="0" smtClean="0"/>
                        <a:t> Average</a:t>
                      </a:r>
                      <a:endParaRPr lang="en-US" sz="1600" dirty="0"/>
                    </a:p>
                  </a:txBody>
                  <a:tcPr/>
                </a:tc>
                <a:tc>
                  <a:txBody>
                    <a:bodyPr/>
                    <a:lstStyle/>
                    <a:p>
                      <a:pPr algn="r"/>
                      <a:r>
                        <a:rPr lang="en-US" sz="1600" dirty="0" smtClean="0"/>
                        <a:t>18.9%</a:t>
                      </a:r>
                      <a:endParaRPr lang="en-US" sz="1600" dirty="0"/>
                    </a:p>
                  </a:txBody>
                  <a:tcPr/>
                </a:tc>
                <a:tc>
                  <a:txBody>
                    <a:bodyPr/>
                    <a:lstStyle/>
                    <a:p>
                      <a:pPr algn="r"/>
                      <a:r>
                        <a:rPr lang="en-US" sz="1600" dirty="0" smtClean="0"/>
                        <a:t>19.2%</a:t>
                      </a:r>
                      <a:endParaRPr lang="en-US" sz="1600" dirty="0"/>
                    </a:p>
                  </a:txBody>
                  <a:tcPr/>
                </a:tc>
                <a:tc>
                  <a:txBody>
                    <a:bodyPr/>
                    <a:lstStyle/>
                    <a:p>
                      <a:pPr algn="r"/>
                      <a:r>
                        <a:rPr lang="en-US" sz="1600" dirty="0" smtClean="0"/>
                        <a:t>19.2%</a:t>
                      </a:r>
                      <a:endParaRPr lang="en-US" sz="1600" dirty="0"/>
                    </a:p>
                  </a:txBody>
                  <a:tcPr/>
                </a:tc>
              </a:tr>
            </a:tbl>
          </a:graphicData>
        </a:graphic>
      </p:graphicFrame>
      <p:sp>
        <p:nvSpPr>
          <p:cNvPr id="2" name="Title 1"/>
          <p:cNvSpPr>
            <a:spLocks noGrp="1"/>
          </p:cNvSpPr>
          <p:nvPr>
            <p:ph type="title"/>
          </p:nvPr>
        </p:nvSpPr>
        <p:spPr>
          <a:xfrm>
            <a:off x="549275" y="107576"/>
            <a:ext cx="8042276" cy="810208"/>
          </a:xfrm>
        </p:spPr>
        <p:txBody>
          <a:bodyPr/>
          <a:lstStyle/>
          <a:p>
            <a:r>
              <a:rPr lang="en-US" sz="2400" dirty="0" smtClean="0"/>
              <a:t>METRs on Capital 2017 (excludes energy tax effects on capital purchases)</a:t>
            </a:r>
            <a:endParaRPr lang="en-US" sz="2400" dirty="0"/>
          </a:p>
        </p:txBody>
      </p:sp>
      <p:sp>
        <p:nvSpPr>
          <p:cNvPr id="9" name="Date Placeholder 8"/>
          <p:cNvSpPr>
            <a:spLocks noGrp="1"/>
          </p:cNvSpPr>
          <p:nvPr>
            <p:ph type="dt" sz="half" idx="10"/>
          </p:nvPr>
        </p:nvSpPr>
        <p:spPr/>
        <p:txBody>
          <a:bodyPr/>
          <a:lstStyle/>
          <a:p>
            <a:r>
              <a:rPr lang="en-CA" smtClean="0"/>
              <a:t>17-06-10</a:t>
            </a:r>
            <a:endParaRPr lang="en-US"/>
          </a:p>
        </p:txBody>
      </p:sp>
      <p:sp>
        <p:nvSpPr>
          <p:cNvPr id="12" name="Footer Placeholder 11"/>
          <p:cNvSpPr>
            <a:spLocks noGrp="1"/>
          </p:cNvSpPr>
          <p:nvPr>
            <p:ph type="ftr" sz="quarter" idx="11"/>
          </p:nvPr>
        </p:nvSpPr>
        <p:spPr/>
        <p:txBody>
          <a:bodyPr/>
          <a:lstStyle/>
          <a:p>
            <a:r>
              <a:rPr lang="en-US" smtClean="0"/>
              <a:t>Canadian Association of Recycling Industries</a:t>
            </a:r>
            <a:endParaRPr lang="en-US" dirty="0"/>
          </a:p>
        </p:txBody>
      </p:sp>
      <p:sp>
        <p:nvSpPr>
          <p:cNvPr id="11" name="Slide Number Placeholder 10"/>
          <p:cNvSpPr>
            <a:spLocks noGrp="1"/>
          </p:cNvSpPr>
          <p:nvPr>
            <p:ph type="sldNum" sz="quarter" idx="12"/>
          </p:nvPr>
        </p:nvSpPr>
        <p:spPr/>
        <p:txBody>
          <a:bodyPr/>
          <a:lstStyle/>
          <a:p>
            <a:fld id="{BCD7383C-F97F-9940-8A62-DF189A7B69F5}" type="slidenum">
              <a:rPr lang="en-US" smtClean="0"/>
              <a:pPr/>
              <a:t>16</a:t>
            </a:fld>
            <a:endParaRPr lang="en-US"/>
          </a:p>
        </p:txBody>
      </p:sp>
    </p:spTree>
    <p:extLst>
      <p:ext uri="{BB962C8B-B14F-4D97-AF65-F5344CB8AC3E}">
        <p14:creationId xmlns:p14="http://schemas.microsoft.com/office/powerpoint/2010/main" val="23987135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Most industries except forestry, communications and trade could be equally or more heavily taxed in Canada </a:t>
            </a:r>
            <a:endParaRPr lang="en-US" sz="2400" dirty="0"/>
          </a:p>
        </p:txBody>
      </p:sp>
      <p:sp>
        <p:nvSpPr>
          <p:cNvPr id="4" name="Date Placeholder 3"/>
          <p:cNvSpPr>
            <a:spLocks noGrp="1"/>
          </p:cNvSpPr>
          <p:nvPr>
            <p:ph type="dt" sz="half" idx="10"/>
          </p:nvPr>
        </p:nvSpPr>
        <p:spPr/>
        <p:txBody>
          <a:bodyPr/>
          <a:lstStyle/>
          <a:p>
            <a:r>
              <a:rPr lang="en-CA" smtClean="0"/>
              <a:t>17-06-10</a:t>
            </a:r>
            <a:endParaRPr lang="en-US"/>
          </a:p>
        </p:txBody>
      </p:sp>
      <p:sp>
        <p:nvSpPr>
          <p:cNvPr id="5" name="Footer Placeholder 4"/>
          <p:cNvSpPr>
            <a:spLocks noGrp="1"/>
          </p:cNvSpPr>
          <p:nvPr>
            <p:ph type="ftr" sz="quarter" idx="11"/>
          </p:nvPr>
        </p:nvSpPr>
        <p:spPr/>
        <p:txBody>
          <a:bodyPr/>
          <a:lstStyle/>
          <a:p>
            <a:r>
              <a:rPr lang="en-US" smtClean="0"/>
              <a:t>Canadian Association of Recycling Industries</a:t>
            </a:r>
            <a:endParaRPr lang="en-US" dirty="0"/>
          </a:p>
        </p:txBody>
      </p:sp>
      <p:sp>
        <p:nvSpPr>
          <p:cNvPr id="6" name="Slide Number Placeholder 5"/>
          <p:cNvSpPr>
            <a:spLocks noGrp="1"/>
          </p:cNvSpPr>
          <p:nvPr>
            <p:ph type="sldNum" sz="quarter" idx="12"/>
          </p:nvPr>
        </p:nvSpPr>
        <p:spPr/>
        <p:txBody>
          <a:bodyPr/>
          <a:lstStyle/>
          <a:p>
            <a:fld id="{BCD7383C-F97F-9940-8A62-DF189A7B69F5}" type="slidenum">
              <a:rPr lang="en-US" smtClean="0"/>
              <a:pPr/>
              <a:t>17</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549771697"/>
              </p:ext>
            </p:extLst>
          </p:nvPr>
        </p:nvGraphicFramePr>
        <p:xfrm>
          <a:off x="779463" y="1728788"/>
          <a:ext cx="7546975" cy="4232275"/>
        </p:xfrm>
        <a:graphic>
          <a:graphicData uri="http://schemas.openxmlformats.org/presentationml/2006/ole">
            <mc:AlternateContent xmlns:mc="http://schemas.openxmlformats.org/markup-compatibility/2006">
              <mc:Choice xmlns:v="urn:schemas-microsoft-com:vml" Requires="v">
                <p:oleObj spid="_x0000_s1034" name="Document" r:id="rId4" imgW="6096000" imgH="2222500" progId="Word.Document.12">
                  <p:embed/>
                </p:oleObj>
              </mc:Choice>
              <mc:Fallback>
                <p:oleObj name="Document" r:id="rId4" imgW="6096000" imgH="2222500" progId="Word.Document.12">
                  <p:embed/>
                  <p:pic>
                    <p:nvPicPr>
                      <p:cNvPr id="0" name=""/>
                      <p:cNvPicPr/>
                      <p:nvPr/>
                    </p:nvPicPr>
                    <p:blipFill>
                      <a:blip r:embed="rId5"/>
                      <a:stretch>
                        <a:fillRect/>
                      </a:stretch>
                    </p:blipFill>
                    <p:spPr>
                      <a:xfrm>
                        <a:off x="779463" y="1728788"/>
                        <a:ext cx="7546975" cy="4232275"/>
                      </a:xfrm>
                      <a:prstGeom prst="rect">
                        <a:avLst/>
                      </a:prstGeom>
                    </p:spPr>
                  </p:pic>
                </p:oleObj>
              </mc:Fallback>
            </mc:AlternateContent>
          </a:graphicData>
        </a:graphic>
      </p:graphicFrame>
    </p:spTree>
    <p:extLst>
      <p:ext uri="{BB962C8B-B14F-4D97-AF65-F5344CB8AC3E}">
        <p14:creationId xmlns:p14="http://schemas.microsoft.com/office/powerpoint/2010/main" val="1396722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Pricing: Competitiveness Issues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Two types of carbon prices:  explicit (tax, cap and trade) and implicit (regulations imposing a cost like coal phase-outs, standards).</a:t>
            </a:r>
          </a:p>
          <a:p>
            <a:r>
              <a:rPr lang="en-US" b="1" dirty="0" smtClean="0"/>
              <a:t>British Columbia</a:t>
            </a:r>
            <a:r>
              <a:rPr lang="en-US" dirty="0" smtClean="0"/>
              <a:t>: $30 per CO</a:t>
            </a:r>
            <a:r>
              <a:rPr lang="en-US" sz="1400" dirty="0" smtClean="0"/>
              <a:t>2</a:t>
            </a:r>
            <a:r>
              <a:rPr lang="en-US" sz="2800" dirty="0" smtClean="0"/>
              <a:t> </a:t>
            </a:r>
            <a:r>
              <a:rPr lang="en-US" dirty="0" err="1" smtClean="0"/>
              <a:t>tonne</a:t>
            </a:r>
            <a:r>
              <a:rPr lang="en-US" dirty="0" smtClean="0"/>
              <a:t>.  Some exemptions resulting in effective price of $19 per </a:t>
            </a:r>
            <a:r>
              <a:rPr lang="en-US" dirty="0" err="1" smtClean="0"/>
              <a:t>tonne</a:t>
            </a:r>
            <a:r>
              <a:rPr lang="en-US" dirty="0" smtClean="0"/>
              <a:t>.  Significant share of revenues on general tax reductions.</a:t>
            </a:r>
          </a:p>
          <a:p>
            <a:r>
              <a:rPr lang="en-US" b="1" dirty="0" smtClean="0"/>
              <a:t>Alberta</a:t>
            </a:r>
            <a:r>
              <a:rPr lang="en-US" dirty="0" smtClean="0"/>
              <a:t>:  moving to $30 per </a:t>
            </a:r>
            <a:r>
              <a:rPr lang="en-US" dirty="0"/>
              <a:t>CO</a:t>
            </a:r>
            <a:r>
              <a:rPr lang="en-US" sz="1400" dirty="0"/>
              <a:t>2</a:t>
            </a:r>
            <a:r>
              <a:rPr lang="en-US" sz="2800" dirty="0"/>
              <a:t> </a:t>
            </a:r>
            <a:r>
              <a:rPr lang="en-US" dirty="0" err="1" smtClean="0"/>
              <a:t>tonne</a:t>
            </a:r>
            <a:r>
              <a:rPr lang="en-US" dirty="0" smtClean="0"/>
              <a:t> and continuing tax on large emitters. Exemption for electricity. Effective tax rate is $7.20 for 2018-19. Except for small business tax rate reduction, no tax reductions.</a:t>
            </a:r>
          </a:p>
          <a:p>
            <a:r>
              <a:rPr lang="en-US" b="1" dirty="0" smtClean="0"/>
              <a:t>Ontario</a:t>
            </a:r>
            <a:r>
              <a:rPr lang="en-US" dirty="0" smtClean="0"/>
              <a:t>: cap and trade with predicted effective prices between $8.40 and $11.40. Revenues used for program expenditures.</a:t>
            </a:r>
          </a:p>
          <a:p>
            <a:r>
              <a:rPr lang="en-US" b="1" dirty="0" smtClean="0"/>
              <a:t>Quebec</a:t>
            </a:r>
            <a:r>
              <a:rPr lang="en-US" dirty="0" smtClean="0"/>
              <a:t>: similar to Ontario in scope.</a:t>
            </a:r>
          </a:p>
          <a:p>
            <a:r>
              <a:rPr lang="en-US" dirty="0" smtClean="0"/>
              <a:t>Implicit prices:  </a:t>
            </a:r>
            <a:r>
              <a:rPr lang="en-US" dirty="0" err="1" smtClean="0"/>
              <a:t>eg</a:t>
            </a:r>
            <a:r>
              <a:rPr lang="en-US" dirty="0" smtClean="0"/>
              <a:t>. electric vehicle subsidies: $375 per </a:t>
            </a:r>
            <a:r>
              <a:rPr lang="en-US" dirty="0" err="1" smtClean="0"/>
              <a:t>tonne</a:t>
            </a:r>
            <a:r>
              <a:rPr lang="en-US" dirty="0" smtClean="0"/>
              <a:t>, ethanol: $175 per </a:t>
            </a:r>
            <a:r>
              <a:rPr lang="en-US" dirty="0" err="1" smtClean="0"/>
              <a:t>tonne</a:t>
            </a:r>
            <a:r>
              <a:rPr lang="en-US" dirty="0" smtClean="0"/>
              <a:t>, coal phase-out ($42-$99 per </a:t>
            </a:r>
            <a:r>
              <a:rPr lang="en-US" dirty="0" err="1" smtClean="0"/>
              <a:t>tonne</a:t>
            </a:r>
            <a:r>
              <a:rPr lang="en-US" dirty="0" smtClean="0"/>
              <a:t> depending on planned phase-out period with just a carbon tax).</a:t>
            </a:r>
          </a:p>
          <a:p>
            <a:endParaRPr lang="en-US"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18</a:t>
            </a:fld>
            <a:endParaRPr lang="en-US" dirty="0">
              <a:solidFill>
                <a:srgbClr val="CAF278">
                  <a:shade val="50000"/>
                  <a:satMod val="200000"/>
                </a:srgbClr>
              </a:solidFill>
            </a:endParaRPr>
          </a:p>
        </p:txBody>
      </p:sp>
    </p:spTree>
    <p:extLst>
      <p:ext uri="{BB962C8B-B14F-4D97-AF65-F5344CB8AC3E}">
        <p14:creationId xmlns:p14="http://schemas.microsoft.com/office/powerpoint/2010/main" val="4023517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Effect of Alberta Carbon Explicit Levies on Cost Competitiveness: </a:t>
            </a:r>
            <a:br>
              <a:rPr lang="en-US" sz="2400" dirty="0" smtClean="0"/>
            </a:br>
            <a:r>
              <a:rPr lang="en-US" sz="2400" dirty="0" smtClean="0"/>
              <a:t>Forest Industry 2017</a:t>
            </a:r>
            <a:endParaRPr lang="en-US" sz="2400" dirty="0"/>
          </a:p>
        </p:txBody>
      </p:sp>
      <p:sp>
        <p:nvSpPr>
          <p:cNvPr id="10" name="Text Placeholder 9"/>
          <p:cNvSpPr>
            <a:spLocks noGrp="1"/>
          </p:cNvSpPr>
          <p:nvPr>
            <p:ph type="body" idx="1"/>
          </p:nvPr>
        </p:nvSpPr>
        <p:spPr/>
        <p:txBody>
          <a:bodyPr/>
          <a:lstStyle/>
          <a:p>
            <a:r>
              <a:rPr lang="en-US" sz="1800" dirty="0" smtClean="0"/>
              <a:t>Direct and Indirect Impact on Non-</a:t>
            </a:r>
            <a:r>
              <a:rPr lang="en-US" sz="1800" dirty="0" err="1" smtClean="0"/>
              <a:t>Labour</a:t>
            </a:r>
            <a:r>
              <a:rPr lang="en-US" sz="1800" dirty="0" smtClean="0"/>
              <a:t> Costs</a:t>
            </a:r>
            <a:endParaRPr lang="en-US" sz="180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456345425"/>
              </p:ext>
            </p:extLst>
          </p:nvPr>
        </p:nvGraphicFramePr>
        <p:xfrm>
          <a:off x="549275" y="2347913"/>
          <a:ext cx="3840163" cy="359568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quarter" idx="3"/>
          </p:nvPr>
        </p:nvSpPr>
        <p:spPr/>
        <p:txBody>
          <a:bodyPr/>
          <a:lstStyle/>
          <a:p>
            <a:r>
              <a:rPr lang="en-US" sz="1800" dirty="0" smtClean="0"/>
              <a:t>Impact on Gross Margin (EBITDA)</a:t>
            </a:r>
            <a:endParaRPr lang="en-US" sz="1800"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124651938"/>
              </p:ext>
            </p:extLst>
          </p:nvPr>
        </p:nvGraphicFramePr>
        <p:xfrm>
          <a:off x="4751388" y="2347913"/>
          <a:ext cx="3840162" cy="3595687"/>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4"/>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6" name="Footer Placeholder 5"/>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7" name="Slide Number Placeholder 6"/>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19</a:t>
            </a:fld>
            <a:endParaRPr lang="en-US" dirty="0">
              <a:solidFill>
                <a:srgbClr val="CAF278">
                  <a:shade val="50000"/>
                  <a:satMod val="200000"/>
                </a:srgbClr>
              </a:solidFill>
            </a:endParaRPr>
          </a:p>
        </p:txBody>
      </p:sp>
    </p:spTree>
    <p:extLst>
      <p:ext uri="{BB962C8B-B14F-4D97-AF65-F5344CB8AC3E}">
        <p14:creationId xmlns:p14="http://schemas.microsoft.com/office/powerpoint/2010/main" val="79067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World and Canadian economic growth</a:t>
            </a:r>
          </a:p>
          <a:p>
            <a:r>
              <a:rPr lang="en-US" dirty="0" smtClean="0"/>
              <a:t>Commodity prices</a:t>
            </a:r>
          </a:p>
          <a:p>
            <a:r>
              <a:rPr lang="en-US" dirty="0" smtClean="0"/>
              <a:t>Trade in recycled materials: trends</a:t>
            </a:r>
          </a:p>
          <a:p>
            <a:r>
              <a:rPr lang="en-US" dirty="0" smtClean="0"/>
              <a:t>Policy opportunities and risks</a:t>
            </a:r>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2</a:t>
            </a:fld>
            <a:endParaRPr lang="en-US" dirty="0">
              <a:solidFill>
                <a:srgbClr val="CAF278">
                  <a:shade val="50000"/>
                  <a:satMod val="200000"/>
                </a:srgbClr>
              </a:solidFill>
            </a:endParaRPr>
          </a:p>
        </p:txBody>
      </p:sp>
    </p:spTree>
    <p:extLst>
      <p:ext uri="{BB962C8B-B14F-4D97-AF65-F5344CB8AC3E}">
        <p14:creationId xmlns:p14="http://schemas.microsoft.com/office/powerpoint/2010/main" val="1136622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Economic growth especially in the U.S. will be more supportive of the recycling industry in Canada.</a:t>
            </a:r>
          </a:p>
          <a:p>
            <a:r>
              <a:rPr lang="en-US" dirty="0" smtClean="0"/>
              <a:t>U.S. trade and tax reforms could have a significant impact on cost competitiveness in Canada and incentive to invest here.</a:t>
            </a:r>
          </a:p>
          <a:p>
            <a:r>
              <a:rPr lang="en-US" dirty="0" smtClean="0"/>
              <a:t>Carbon policies – explicit and implicit prices – could have a significant impact on cost competitiveness especially if revenues are not used to reduce other business taxes.</a:t>
            </a:r>
          </a:p>
          <a:p>
            <a:endParaRPr lang="en-US" dirty="0"/>
          </a:p>
        </p:txBody>
      </p:sp>
      <p:sp>
        <p:nvSpPr>
          <p:cNvPr id="4" name="Date Placeholder 3"/>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6" name="Slide Number Placeholder 5"/>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20</a:t>
            </a:fld>
            <a:endParaRPr lang="en-US" dirty="0">
              <a:solidFill>
                <a:srgbClr val="CAF278">
                  <a:shade val="50000"/>
                  <a:satMod val="200000"/>
                </a:srgbClr>
              </a:solidFill>
            </a:endParaRPr>
          </a:p>
        </p:txBody>
      </p:sp>
    </p:spTree>
    <p:extLst>
      <p:ext uri="{BB962C8B-B14F-4D97-AF65-F5344CB8AC3E}">
        <p14:creationId xmlns:p14="http://schemas.microsoft.com/office/powerpoint/2010/main" val="371245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4243"/>
            <a:ext cx="7498080" cy="1143000"/>
          </a:xfrm>
        </p:spPr>
        <p:txBody>
          <a:bodyPr>
            <a:normAutofit fontScale="90000"/>
          </a:bodyPr>
          <a:lstStyle/>
          <a:p>
            <a:r>
              <a:rPr lang="en-US" sz="2700" dirty="0"/>
              <a:t>Global Economic </a:t>
            </a:r>
            <a:r>
              <a:rPr lang="en-US" sz="2700" dirty="0" smtClean="0"/>
              <a:t>Forecast: Better times ahead? </a:t>
            </a:r>
            <a:r>
              <a:rPr lang="en-US" sz="2400" dirty="0" smtClean="0"/>
              <a:t> </a:t>
            </a:r>
            <a:br>
              <a:rPr lang="en-US" sz="2400" dirty="0" smtClean="0"/>
            </a:br>
            <a:r>
              <a:rPr lang="en-US" sz="2400" dirty="0" smtClean="0"/>
              <a:t>(</a:t>
            </a:r>
            <a:r>
              <a:rPr lang="en-US" sz="2400" dirty="0"/>
              <a:t>GDP </a:t>
            </a:r>
            <a:r>
              <a:rPr lang="en-US" sz="2400" dirty="0" smtClean="0"/>
              <a:t>growth %, </a:t>
            </a:r>
            <a:r>
              <a:rPr lang="en-US" sz="2400" dirty="0"/>
              <a:t>constant 2010 USD)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1140126"/>
              </p:ext>
            </p:extLst>
          </p:nvPr>
        </p:nvGraphicFramePr>
        <p:xfrm>
          <a:off x="228600" y="1295400"/>
          <a:ext cx="870585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7" name="Footer Placeholder 6"/>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3</a:t>
            </a:fld>
            <a:endParaRPr lang="en-US" dirty="0">
              <a:solidFill>
                <a:srgbClr val="CAF278">
                  <a:shade val="50000"/>
                  <a:satMod val="200000"/>
                </a:srgbClr>
              </a:solidFill>
            </a:endParaRPr>
          </a:p>
        </p:txBody>
      </p:sp>
      <p:sp>
        <p:nvSpPr>
          <p:cNvPr id="6" name="Rectangle 5"/>
          <p:cNvSpPr/>
          <p:nvPr/>
        </p:nvSpPr>
        <p:spPr>
          <a:xfrm>
            <a:off x="1066800" y="5943600"/>
            <a:ext cx="3200400" cy="369332"/>
          </a:xfrm>
          <a:prstGeom prst="rect">
            <a:avLst/>
          </a:prstGeom>
        </p:spPr>
        <p:txBody>
          <a:bodyPr wrap="square">
            <a:spAutoFit/>
          </a:bodyPr>
          <a:lstStyle/>
          <a:p>
            <a:r>
              <a:rPr lang="en-US" dirty="0"/>
              <a:t> </a:t>
            </a:r>
            <a:r>
              <a:rPr lang="en-CA" sz="1600" dirty="0"/>
              <a:t>Source: </a:t>
            </a:r>
            <a:r>
              <a:rPr lang="en-CA" sz="1600" dirty="0" smtClean="0"/>
              <a:t>World Bank  </a:t>
            </a:r>
            <a:r>
              <a:rPr lang="en-CA" sz="1600" dirty="0"/>
              <a:t>(2017)</a:t>
            </a:r>
            <a:endParaRPr lang="en-US" sz="1600" dirty="0"/>
          </a:p>
        </p:txBody>
      </p:sp>
    </p:spTree>
    <p:extLst>
      <p:ext uri="{BB962C8B-B14F-4D97-AF65-F5344CB8AC3E}">
        <p14:creationId xmlns:p14="http://schemas.microsoft.com/office/powerpoint/2010/main" val="5951042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98080" cy="838200"/>
          </a:xfrm>
        </p:spPr>
        <p:txBody>
          <a:bodyPr>
            <a:noAutofit/>
          </a:bodyPr>
          <a:lstStyle/>
          <a:p>
            <a:r>
              <a:rPr lang="en-US" sz="2800" dirty="0" smtClean="0"/>
              <a:t>Canadian, U.S. and China Growth</a:t>
            </a:r>
            <a:br>
              <a:rPr lang="en-US" sz="2800" dirty="0" smtClean="0"/>
            </a:br>
            <a:r>
              <a:rPr lang="en-US" sz="2800" dirty="0" smtClean="0"/>
              <a:t>(GDP </a:t>
            </a:r>
            <a:r>
              <a:rPr lang="en-US" sz="2800" dirty="0"/>
              <a:t>growth, constant 2010 USD)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1345101"/>
              </p:ext>
            </p:extLst>
          </p:nvPr>
        </p:nvGraphicFramePr>
        <p:xfrm>
          <a:off x="304800" y="1295400"/>
          <a:ext cx="862965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7" name="Footer Placeholder 6"/>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4</a:t>
            </a:fld>
            <a:endParaRPr lang="en-US" dirty="0">
              <a:solidFill>
                <a:srgbClr val="CAF278">
                  <a:shade val="50000"/>
                  <a:satMod val="200000"/>
                </a:srgbClr>
              </a:solidFill>
            </a:endParaRPr>
          </a:p>
        </p:txBody>
      </p:sp>
      <p:sp>
        <p:nvSpPr>
          <p:cNvPr id="6" name="Rectangle 5"/>
          <p:cNvSpPr/>
          <p:nvPr/>
        </p:nvSpPr>
        <p:spPr>
          <a:xfrm>
            <a:off x="685800" y="5715000"/>
            <a:ext cx="4038601" cy="369332"/>
          </a:xfrm>
          <a:prstGeom prst="rect">
            <a:avLst/>
          </a:prstGeom>
        </p:spPr>
        <p:txBody>
          <a:bodyPr wrap="square">
            <a:spAutoFit/>
          </a:bodyPr>
          <a:lstStyle/>
          <a:p>
            <a:r>
              <a:rPr lang="en-US" dirty="0"/>
              <a:t> </a:t>
            </a:r>
            <a:r>
              <a:rPr lang="en-CA" sz="1600" dirty="0"/>
              <a:t>Source: </a:t>
            </a:r>
            <a:r>
              <a:rPr lang="en-CA" sz="1600" dirty="0" smtClean="0"/>
              <a:t>World Bank  </a:t>
            </a:r>
            <a:r>
              <a:rPr lang="en-CA" sz="1600" dirty="0"/>
              <a:t>(2017)</a:t>
            </a:r>
            <a:endParaRPr lang="en-US" sz="1600" dirty="0"/>
          </a:p>
        </p:txBody>
      </p:sp>
    </p:spTree>
    <p:extLst>
      <p:ext uri="{BB962C8B-B14F-4D97-AF65-F5344CB8AC3E}">
        <p14:creationId xmlns:p14="http://schemas.microsoft.com/office/powerpoint/2010/main" val="21907740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498080" cy="838200"/>
          </a:xfrm>
        </p:spPr>
        <p:txBody>
          <a:bodyPr>
            <a:normAutofit fontScale="90000"/>
          </a:bodyPr>
          <a:lstStyle/>
          <a:p>
            <a:r>
              <a:rPr lang="en-US" sz="2800" dirty="0" smtClean="0"/>
              <a:t>Historical Scrap Metal Prices </a:t>
            </a:r>
            <a:r>
              <a:rPr lang="en-US" sz="2800" dirty="0"/>
              <a:t>: </a:t>
            </a:r>
            <a:r>
              <a:rPr lang="en-US" sz="2800" dirty="0" smtClean="0"/>
              <a:t/>
            </a:r>
            <a:br>
              <a:rPr lang="en-US" sz="2800" dirty="0" smtClean="0"/>
            </a:br>
            <a:r>
              <a:rPr lang="en-US" sz="2800" dirty="0" smtClean="0"/>
              <a:t>Aluminum and Copper </a:t>
            </a:r>
            <a:endParaRPr lang="en-US" sz="2800" dirty="0"/>
          </a:p>
        </p:txBody>
      </p:sp>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5</a:t>
            </a:fld>
            <a:endParaRPr lang="en-US" dirty="0">
              <a:solidFill>
                <a:srgbClr val="CAF278">
                  <a:shade val="50000"/>
                  <a:satMod val="200000"/>
                </a:srgbClr>
              </a:solidFill>
            </a:endParaRPr>
          </a:p>
        </p:txBody>
      </p:sp>
      <p:sp>
        <p:nvSpPr>
          <p:cNvPr id="6" name="Rectangle 5"/>
          <p:cNvSpPr/>
          <p:nvPr/>
        </p:nvSpPr>
        <p:spPr>
          <a:xfrm>
            <a:off x="1059679" y="5943600"/>
            <a:ext cx="4045721" cy="369332"/>
          </a:xfrm>
          <a:prstGeom prst="rect">
            <a:avLst/>
          </a:prstGeom>
        </p:spPr>
        <p:txBody>
          <a:bodyPr wrap="square">
            <a:spAutoFit/>
          </a:bodyPr>
          <a:lstStyle/>
          <a:p>
            <a:r>
              <a:rPr lang="en-US" dirty="0"/>
              <a:t> </a:t>
            </a:r>
            <a:r>
              <a:rPr lang="en-CA" sz="1600" dirty="0"/>
              <a:t>Source: </a:t>
            </a:r>
            <a:r>
              <a:rPr lang="en-CA" sz="1600" dirty="0" smtClean="0"/>
              <a:t> U.S. Geological Survey </a:t>
            </a:r>
            <a:r>
              <a:rPr lang="en-CA" sz="1600" dirty="0"/>
              <a:t>(2017)</a:t>
            </a:r>
            <a:endParaRPr lang="en-US" sz="1600" dirty="0"/>
          </a:p>
        </p:txBody>
      </p:sp>
      <p:graphicFrame>
        <p:nvGraphicFramePr>
          <p:cNvPr id="7" name="Chart 6"/>
          <p:cNvGraphicFramePr>
            <a:graphicFrameLocks/>
          </p:cNvGraphicFramePr>
          <p:nvPr>
            <p:extLst>
              <p:ext uri="{D42A27DB-BD31-4B8C-83A1-F6EECF244321}">
                <p14:modId xmlns:p14="http://schemas.microsoft.com/office/powerpoint/2010/main" val="739498502"/>
              </p:ext>
            </p:extLst>
          </p:nvPr>
        </p:nvGraphicFramePr>
        <p:xfrm>
          <a:off x="152401" y="1447800"/>
          <a:ext cx="89154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9278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789"/>
            <a:ext cx="7498080" cy="739211"/>
          </a:xfrm>
        </p:spPr>
        <p:txBody>
          <a:bodyPr>
            <a:normAutofit/>
          </a:bodyPr>
          <a:lstStyle/>
          <a:p>
            <a:r>
              <a:rPr lang="en-US" sz="2800" dirty="0" smtClean="0"/>
              <a:t>Historical Scrap Metal Prices : Iron &amp; Steel </a:t>
            </a:r>
            <a:endParaRPr lang="en-US" sz="2800" dirty="0"/>
          </a:p>
        </p:txBody>
      </p:sp>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7" name="Footer Placeholder 6"/>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6</a:t>
            </a:fld>
            <a:endParaRPr lang="en-US" dirty="0">
              <a:solidFill>
                <a:srgbClr val="CAF278">
                  <a:shade val="50000"/>
                  <a:satMod val="200000"/>
                </a:srgbClr>
              </a:solidFill>
            </a:endParaRPr>
          </a:p>
        </p:txBody>
      </p:sp>
      <p:graphicFrame>
        <p:nvGraphicFramePr>
          <p:cNvPr id="5" name="Chart 4"/>
          <p:cNvGraphicFramePr>
            <a:graphicFrameLocks/>
          </p:cNvGraphicFramePr>
          <p:nvPr>
            <p:extLst>
              <p:ext uri="{D42A27DB-BD31-4B8C-83A1-F6EECF244321}">
                <p14:modId xmlns:p14="http://schemas.microsoft.com/office/powerpoint/2010/main" val="1708376410"/>
              </p:ext>
            </p:extLst>
          </p:nvPr>
        </p:nvGraphicFramePr>
        <p:xfrm>
          <a:off x="304800" y="1066800"/>
          <a:ext cx="8534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084604" y="5867401"/>
            <a:ext cx="4096996" cy="369332"/>
          </a:xfrm>
          <a:prstGeom prst="rect">
            <a:avLst/>
          </a:prstGeom>
        </p:spPr>
        <p:txBody>
          <a:bodyPr wrap="square">
            <a:spAutoFit/>
          </a:bodyPr>
          <a:lstStyle/>
          <a:p>
            <a:r>
              <a:rPr lang="en-US" dirty="0"/>
              <a:t> </a:t>
            </a:r>
            <a:r>
              <a:rPr lang="en-CA" sz="1600" dirty="0"/>
              <a:t>Source: </a:t>
            </a:r>
            <a:r>
              <a:rPr lang="en-CA" sz="1600" dirty="0" smtClean="0"/>
              <a:t> U.S. Geological Survey </a:t>
            </a:r>
            <a:r>
              <a:rPr lang="en-CA" sz="1600" dirty="0"/>
              <a:t>(2017)</a:t>
            </a:r>
            <a:endParaRPr lang="en-US" sz="1600" dirty="0"/>
          </a:p>
        </p:txBody>
      </p:sp>
    </p:spTree>
    <p:extLst>
      <p:ext uri="{BB962C8B-B14F-4D97-AF65-F5344CB8AC3E}">
        <p14:creationId xmlns:p14="http://schemas.microsoft.com/office/powerpoint/2010/main" val="38843259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100" dirty="0"/>
              <a:t>Commodities Price Forecast (nominal US dollars)</a:t>
            </a:r>
          </a:p>
        </p:txBody>
      </p:sp>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7</a:t>
            </a:fld>
            <a:endParaRPr lang="en-US" dirty="0">
              <a:solidFill>
                <a:srgbClr val="CAF278">
                  <a:shade val="50000"/>
                  <a:satMod val="200000"/>
                </a:srgbClr>
              </a:solidFill>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763578094"/>
              </p:ext>
            </p:extLst>
          </p:nvPr>
        </p:nvGraphicFramePr>
        <p:xfrm>
          <a:off x="380997" y="1447801"/>
          <a:ext cx="8458206" cy="3810000"/>
        </p:xfrm>
        <a:graphic>
          <a:graphicData uri="http://schemas.openxmlformats.org/drawingml/2006/table">
            <a:tbl>
              <a:tblPr>
                <a:tableStyleId>{35758FB7-9AC5-4552-8A53-C91805E547FA}</a:tableStyleId>
              </a:tblPr>
              <a:tblGrid>
                <a:gridCol w="1962302"/>
                <a:gridCol w="811988"/>
                <a:gridCol w="811988"/>
                <a:gridCol w="811988"/>
                <a:gridCol w="811988"/>
                <a:gridCol w="811988"/>
                <a:gridCol w="811988"/>
                <a:gridCol w="811988"/>
                <a:gridCol w="811988"/>
              </a:tblGrid>
              <a:tr h="484547">
                <a:tc>
                  <a:txBody>
                    <a:bodyPr/>
                    <a:lstStyle/>
                    <a:p>
                      <a:pPr algn="r" fontAlgn="b"/>
                      <a:endParaRPr lang="en-US" sz="1800" b="0" i="0" u="none" strike="noStrike" dirty="0">
                        <a:solidFill>
                          <a:srgbClr val="000000"/>
                        </a:solidFill>
                        <a:effectLst/>
                        <a:latin typeface="Calibri"/>
                      </a:endParaRPr>
                    </a:p>
                  </a:txBody>
                  <a:tcPr marL="0" marR="0" marT="0" marB="0" anchor="ctr"/>
                </a:tc>
                <a:tc>
                  <a:txBody>
                    <a:bodyPr/>
                    <a:lstStyle/>
                    <a:p>
                      <a:pPr algn="r" fontAlgn="b"/>
                      <a:r>
                        <a:rPr lang="en-US" sz="1800" b="1" u="none" strike="noStrike" dirty="0">
                          <a:effectLst/>
                        </a:rPr>
                        <a:t>2017</a:t>
                      </a:r>
                      <a:endParaRPr lang="en-US" sz="1800" b="1" i="0" u="none" strike="noStrike" dirty="0">
                        <a:solidFill>
                          <a:srgbClr val="000000"/>
                        </a:solidFill>
                        <a:effectLst/>
                        <a:latin typeface="Calibri"/>
                      </a:endParaRPr>
                    </a:p>
                  </a:txBody>
                  <a:tcPr marL="0" marR="0" marT="0" marB="0" anchor="ctr" anchorCtr="1"/>
                </a:tc>
                <a:tc>
                  <a:txBody>
                    <a:bodyPr/>
                    <a:lstStyle/>
                    <a:p>
                      <a:pPr algn="r" fontAlgn="b"/>
                      <a:r>
                        <a:rPr lang="en-US" sz="1800" b="1" u="none" strike="noStrike" dirty="0">
                          <a:effectLst/>
                        </a:rPr>
                        <a:t>2018</a:t>
                      </a:r>
                      <a:endParaRPr lang="en-US" sz="1800" b="1" i="0" u="none" strike="noStrike" dirty="0">
                        <a:solidFill>
                          <a:srgbClr val="000000"/>
                        </a:solidFill>
                        <a:effectLst/>
                        <a:latin typeface="Calibri"/>
                      </a:endParaRPr>
                    </a:p>
                  </a:txBody>
                  <a:tcPr marL="0" marR="0" marT="0" marB="0" anchor="ctr" anchorCtr="1"/>
                </a:tc>
                <a:tc>
                  <a:txBody>
                    <a:bodyPr/>
                    <a:lstStyle/>
                    <a:p>
                      <a:pPr algn="r" fontAlgn="b"/>
                      <a:r>
                        <a:rPr lang="en-US" sz="1800" b="1" u="none" strike="noStrike" dirty="0">
                          <a:effectLst/>
                        </a:rPr>
                        <a:t>2019</a:t>
                      </a:r>
                      <a:endParaRPr lang="en-US" sz="1800" b="1" i="0" u="none" strike="noStrike" dirty="0">
                        <a:solidFill>
                          <a:srgbClr val="000000"/>
                        </a:solidFill>
                        <a:effectLst/>
                        <a:latin typeface="Calibri"/>
                      </a:endParaRPr>
                    </a:p>
                  </a:txBody>
                  <a:tcPr marL="0" marR="0" marT="0" marB="0" anchor="ctr" anchorCtr="1"/>
                </a:tc>
                <a:tc>
                  <a:txBody>
                    <a:bodyPr/>
                    <a:lstStyle/>
                    <a:p>
                      <a:pPr algn="r" fontAlgn="b"/>
                      <a:r>
                        <a:rPr lang="en-US" sz="1800" b="1" u="none" strike="noStrike" dirty="0">
                          <a:effectLst/>
                        </a:rPr>
                        <a:t>2020</a:t>
                      </a:r>
                      <a:endParaRPr lang="en-US" sz="1800" b="1" i="0" u="none" strike="noStrike" dirty="0">
                        <a:solidFill>
                          <a:srgbClr val="000000"/>
                        </a:solidFill>
                        <a:effectLst/>
                        <a:latin typeface="Calibri"/>
                      </a:endParaRPr>
                    </a:p>
                  </a:txBody>
                  <a:tcPr marL="0" marR="0" marT="0" marB="0" anchor="ctr" anchorCtr="1"/>
                </a:tc>
                <a:tc>
                  <a:txBody>
                    <a:bodyPr/>
                    <a:lstStyle/>
                    <a:p>
                      <a:pPr algn="r" fontAlgn="b"/>
                      <a:r>
                        <a:rPr lang="en-US" sz="1800" b="1" u="none" strike="noStrike" dirty="0">
                          <a:effectLst/>
                        </a:rPr>
                        <a:t>2021</a:t>
                      </a:r>
                      <a:endParaRPr lang="en-US" sz="1800" b="1" i="0" u="none" strike="noStrike" dirty="0">
                        <a:solidFill>
                          <a:srgbClr val="000000"/>
                        </a:solidFill>
                        <a:effectLst/>
                        <a:latin typeface="Calibri"/>
                      </a:endParaRPr>
                    </a:p>
                  </a:txBody>
                  <a:tcPr marL="0" marR="0" marT="0" marB="0" anchor="ctr" anchorCtr="1"/>
                </a:tc>
                <a:tc>
                  <a:txBody>
                    <a:bodyPr/>
                    <a:lstStyle/>
                    <a:p>
                      <a:pPr algn="r" fontAlgn="b"/>
                      <a:r>
                        <a:rPr lang="en-US" sz="1800" b="1" u="none" strike="noStrike" dirty="0">
                          <a:effectLst/>
                        </a:rPr>
                        <a:t>2022</a:t>
                      </a:r>
                      <a:endParaRPr lang="en-US" sz="1800" b="1" i="0" u="none" strike="noStrike" dirty="0">
                        <a:solidFill>
                          <a:srgbClr val="000000"/>
                        </a:solidFill>
                        <a:effectLst/>
                        <a:latin typeface="Calibri"/>
                      </a:endParaRPr>
                    </a:p>
                  </a:txBody>
                  <a:tcPr marL="0" marR="0" marT="0" marB="0" anchor="ctr" anchorCtr="1"/>
                </a:tc>
                <a:tc>
                  <a:txBody>
                    <a:bodyPr/>
                    <a:lstStyle/>
                    <a:p>
                      <a:pPr algn="r" fontAlgn="b"/>
                      <a:r>
                        <a:rPr lang="en-US" sz="1800" b="1" u="none" strike="noStrike" dirty="0">
                          <a:effectLst/>
                        </a:rPr>
                        <a:t>2023</a:t>
                      </a:r>
                      <a:endParaRPr lang="en-US" sz="1800" b="1" i="0" u="none" strike="noStrike" dirty="0">
                        <a:solidFill>
                          <a:srgbClr val="000000"/>
                        </a:solidFill>
                        <a:effectLst/>
                        <a:latin typeface="Calibri"/>
                      </a:endParaRPr>
                    </a:p>
                  </a:txBody>
                  <a:tcPr marL="0" marR="0" marT="0" marB="0" anchor="ctr" anchorCtr="1"/>
                </a:tc>
                <a:tc>
                  <a:txBody>
                    <a:bodyPr/>
                    <a:lstStyle/>
                    <a:p>
                      <a:pPr algn="r" fontAlgn="b"/>
                      <a:r>
                        <a:rPr lang="en-US" sz="1800" b="1" u="none" strike="noStrike" dirty="0">
                          <a:effectLst/>
                        </a:rPr>
                        <a:t>2024</a:t>
                      </a:r>
                      <a:endParaRPr lang="en-US" sz="1800" b="1" i="0" u="none" strike="noStrike" dirty="0">
                        <a:solidFill>
                          <a:srgbClr val="000000"/>
                        </a:solidFill>
                        <a:effectLst/>
                        <a:latin typeface="Calibri"/>
                      </a:endParaRPr>
                    </a:p>
                  </a:txBody>
                  <a:tcPr marL="0" marR="0" marT="0" marB="0" anchor="ctr" anchorCtr="1"/>
                </a:tc>
              </a:tr>
              <a:tr h="829705">
                <a:tc>
                  <a:txBody>
                    <a:bodyPr/>
                    <a:lstStyle/>
                    <a:p>
                      <a:pPr algn="l" fontAlgn="b"/>
                      <a:r>
                        <a:rPr lang="en-US" sz="1800" b="1" u="none" strike="noStrike" dirty="0">
                          <a:effectLst/>
                        </a:rPr>
                        <a:t>Aluminum ($/</a:t>
                      </a:r>
                      <a:r>
                        <a:rPr lang="en-US" sz="1800" b="1" u="none" strike="noStrike" dirty="0" err="1">
                          <a:effectLst/>
                        </a:rPr>
                        <a:t>mt</a:t>
                      </a:r>
                      <a:r>
                        <a:rPr lang="en-US" sz="1800" b="1" u="none" strike="noStrike" dirty="0">
                          <a:effectLst/>
                        </a:rPr>
                        <a:t>)</a:t>
                      </a:r>
                      <a:endParaRPr lang="en-US" sz="1800" b="1" i="0" u="none" strike="noStrike" dirty="0">
                        <a:solidFill>
                          <a:srgbClr val="000000"/>
                        </a:solidFill>
                        <a:effectLst/>
                        <a:latin typeface="Calibri"/>
                      </a:endParaRPr>
                    </a:p>
                  </a:txBody>
                  <a:tcPr marL="0" marR="0" marT="0" marB="0" anchor="ctr"/>
                </a:tc>
                <a:tc>
                  <a:txBody>
                    <a:bodyPr/>
                    <a:lstStyle/>
                    <a:p>
                      <a:pPr algn="r" fontAlgn="b"/>
                      <a:r>
                        <a:rPr lang="en-US" sz="1600" u="none" strike="noStrike" dirty="0">
                          <a:effectLst/>
                        </a:rPr>
                        <a:t>1,800</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1,828</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a:effectLst/>
                        </a:rPr>
                        <a:t>1,856</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1,885</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1,915</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1,944</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1,975</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a:effectLst/>
                        </a:rPr>
                        <a:t>2,005</a:t>
                      </a:r>
                      <a:endParaRPr lang="en-US" sz="1600" b="0" i="0" u="none" strike="noStrike">
                        <a:solidFill>
                          <a:srgbClr val="000000"/>
                        </a:solidFill>
                        <a:effectLst/>
                        <a:latin typeface="Calibri"/>
                      </a:endParaRPr>
                    </a:p>
                  </a:txBody>
                  <a:tcPr marL="0" marR="0" marT="0" marB="0" anchor="ctr" anchorCtr="1"/>
                </a:tc>
              </a:tr>
              <a:tr h="816428">
                <a:tc>
                  <a:txBody>
                    <a:bodyPr/>
                    <a:lstStyle/>
                    <a:p>
                      <a:pPr algn="l" fontAlgn="b"/>
                      <a:r>
                        <a:rPr lang="en-US" sz="1800" b="1" u="none" strike="noStrike" dirty="0">
                          <a:effectLst/>
                        </a:rPr>
                        <a:t>Copper ($/</a:t>
                      </a:r>
                      <a:r>
                        <a:rPr lang="en-US" sz="1800" b="1" u="none" strike="noStrike" dirty="0" err="1">
                          <a:effectLst/>
                        </a:rPr>
                        <a:t>mt</a:t>
                      </a:r>
                      <a:r>
                        <a:rPr lang="en-US" sz="1800" b="1" u="none" strike="noStrike" dirty="0">
                          <a:effectLst/>
                        </a:rPr>
                        <a:t>)</a:t>
                      </a:r>
                      <a:endParaRPr lang="en-US" sz="1800" b="1" i="0" u="none" strike="noStrike" dirty="0">
                        <a:solidFill>
                          <a:srgbClr val="000000"/>
                        </a:solidFill>
                        <a:effectLst/>
                        <a:latin typeface="Calibri"/>
                      </a:endParaRPr>
                    </a:p>
                  </a:txBody>
                  <a:tcPr marL="0" marR="0" marT="0" marB="0" anchor="ctr"/>
                </a:tc>
                <a:tc>
                  <a:txBody>
                    <a:bodyPr/>
                    <a:lstStyle/>
                    <a:p>
                      <a:pPr algn="r" fontAlgn="b"/>
                      <a:r>
                        <a:rPr lang="en-US" sz="1600" u="none" strike="noStrike">
                          <a:effectLst/>
                        </a:rPr>
                        <a:t>5,750</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5,838</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5,927</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a:effectLst/>
                        </a:rPr>
                        <a:t>6,017</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6,109</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6,202</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6,296</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6,392</a:t>
                      </a:r>
                      <a:endParaRPr lang="en-US" sz="1600" b="0" i="0" u="none" strike="noStrike" dirty="0">
                        <a:solidFill>
                          <a:srgbClr val="000000"/>
                        </a:solidFill>
                        <a:effectLst/>
                        <a:latin typeface="Calibri"/>
                      </a:endParaRPr>
                    </a:p>
                  </a:txBody>
                  <a:tcPr marL="0" marR="0" marT="0" marB="0" anchor="ctr" anchorCtr="1"/>
                </a:tc>
              </a:tr>
              <a:tr h="484547">
                <a:tc>
                  <a:txBody>
                    <a:bodyPr/>
                    <a:lstStyle/>
                    <a:p>
                      <a:pPr algn="l" fontAlgn="b"/>
                      <a:r>
                        <a:rPr lang="en-US" sz="1800" b="1" u="none" strike="noStrike" dirty="0">
                          <a:effectLst/>
                        </a:rPr>
                        <a:t>Lead ($/</a:t>
                      </a:r>
                      <a:r>
                        <a:rPr lang="en-US" sz="1800" b="1" u="none" strike="noStrike" dirty="0" err="1">
                          <a:effectLst/>
                        </a:rPr>
                        <a:t>mt</a:t>
                      </a:r>
                      <a:r>
                        <a:rPr lang="en-US" sz="1800" b="1" u="none" strike="noStrike" dirty="0">
                          <a:effectLst/>
                        </a:rPr>
                        <a:t>)</a:t>
                      </a:r>
                      <a:endParaRPr lang="en-US" sz="1800" b="1" i="0" u="none" strike="noStrike" dirty="0">
                        <a:solidFill>
                          <a:srgbClr val="000000"/>
                        </a:solidFill>
                        <a:effectLst/>
                        <a:latin typeface="Calibri"/>
                      </a:endParaRPr>
                    </a:p>
                  </a:txBody>
                  <a:tcPr marL="0" marR="0" marT="0" marB="0" anchor="ctr"/>
                </a:tc>
                <a:tc>
                  <a:txBody>
                    <a:bodyPr/>
                    <a:lstStyle/>
                    <a:p>
                      <a:pPr algn="r" fontAlgn="b"/>
                      <a:r>
                        <a:rPr lang="en-US" sz="1600" u="none" strike="noStrike">
                          <a:effectLst/>
                        </a:rPr>
                        <a:t>2,200</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2,208</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2,215</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2,223</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2,230</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a:effectLst/>
                        </a:rPr>
                        <a:t>2,238</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2,246</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2,253</a:t>
                      </a:r>
                      <a:endParaRPr lang="en-US" sz="1600" b="0" i="0" u="none" strike="noStrike" dirty="0">
                        <a:solidFill>
                          <a:srgbClr val="000000"/>
                        </a:solidFill>
                        <a:effectLst/>
                        <a:latin typeface="Calibri"/>
                      </a:endParaRPr>
                    </a:p>
                  </a:txBody>
                  <a:tcPr marL="0" marR="0" marT="0" marB="0" anchor="ctr" anchorCtr="1"/>
                </a:tc>
              </a:tr>
              <a:tr h="710226">
                <a:tc>
                  <a:txBody>
                    <a:bodyPr/>
                    <a:lstStyle/>
                    <a:p>
                      <a:pPr algn="l" fontAlgn="b"/>
                      <a:r>
                        <a:rPr lang="en-US" sz="1800" b="1" u="none" strike="noStrike" dirty="0">
                          <a:effectLst/>
                        </a:rPr>
                        <a:t>Nickel ($/</a:t>
                      </a:r>
                      <a:r>
                        <a:rPr lang="en-US" sz="1800" b="1" u="none" strike="noStrike" dirty="0" err="1">
                          <a:effectLst/>
                        </a:rPr>
                        <a:t>mt</a:t>
                      </a:r>
                      <a:r>
                        <a:rPr lang="en-US" sz="1800" b="1" u="none" strike="noStrike" dirty="0">
                          <a:effectLst/>
                        </a:rPr>
                        <a:t>)</a:t>
                      </a:r>
                      <a:endParaRPr lang="en-US" sz="1800" b="1" i="0" u="none" strike="noStrike" dirty="0">
                        <a:solidFill>
                          <a:srgbClr val="000000"/>
                        </a:solidFill>
                        <a:effectLst/>
                        <a:latin typeface="Calibri"/>
                      </a:endParaRPr>
                    </a:p>
                  </a:txBody>
                  <a:tcPr marL="0" marR="0" marT="0" marB="0" anchor="ctr"/>
                </a:tc>
                <a:tc>
                  <a:txBody>
                    <a:bodyPr/>
                    <a:lstStyle/>
                    <a:p>
                      <a:pPr algn="r" fontAlgn="b"/>
                      <a:r>
                        <a:rPr lang="en-US" sz="1600" u="none" strike="noStrike">
                          <a:effectLst/>
                        </a:rPr>
                        <a:t>10,500</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11,034</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11,594</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12,183</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12,802</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13,453</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14,137</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14,855</a:t>
                      </a:r>
                      <a:endParaRPr lang="en-US" sz="1600" b="0" i="0" u="none" strike="noStrike" dirty="0">
                        <a:solidFill>
                          <a:srgbClr val="000000"/>
                        </a:solidFill>
                        <a:effectLst/>
                        <a:latin typeface="Calibri"/>
                      </a:endParaRPr>
                    </a:p>
                  </a:txBody>
                  <a:tcPr marL="0" marR="0" marT="0" marB="0" anchor="ctr" anchorCtr="1"/>
                </a:tc>
              </a:tr>
              <a:tr h="484547">
                <a:tc>
                  <a:txBody>
                    <a:bodyPr/>
                    <a:lstStyle/>
                    <a:p>
                      <a:pPr algn="l" fontAlgn="b"/>
                      <a:r>
                        <a:rPr lang="en-US" sz="1800" b="1" u="none" strike="noStrike" dirty="0">
                          <a:effectLst/>
                        </a:rPr>
                        <a:t>Zinc ($/</a:t>
                      </a:r>
                      <a:r>
                        <a:rPr lang="en-US" sz="1800" b="1" u="none" strike="noStrike" dirty="0" err="1">
                          <a:effectLst/>
                        </a:rPr>
                        <a:t>mt</a:t>
                      </a:r>
                      <a:r>
                        <a:rPr lang="en-US" sz="1800" b="1" u="none" strike="noStrike" dirty="0">
                          <a:effectLst/>
                        </a:rPr>
                        <a:t>)</a:t>
                      </a:r>
                      <a:endParaRPr lang="en-US" sz="1800" b="1" i="0" u="none" strike="noStrike" dirty="0">
                        <a:solidFill>
                          <a:srgbClr val="000000"/>
                        </a:solidFill>
                        <a:effectLst/>
                        <a:latin typeface="Calibri"/>
                      </a:endParaRPr>
                    </a:p>
                  </a:txBody>
                  <a:tcPr marL="0" marR="0" marT="0" marB="0" anchor="ctr"/>
                </a:tc>
                <a:tc>
                  <a:txBody>
                    <a:bodyPr/>
                    <a:lstStyle/>
                    <a:p>
                      <a:pPr algn="r" fontAlgn="b"/>
                      <a:r>
                        <a:rPr lang="en-US" sz="1600" u="none" strike="noStrike">
                          <a:effectLst/>
                        </a:rPr>
                        <a:t>2,750</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2,600</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2,583</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a:effectLst/>
                        </a:rPr>
                        <a:t>2,566</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2,548</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a:effectLst/>
                        </a:rPr>
                        <a:t>2,532</a:t>
                      </a:r>
                      <a:endParaRPr lang="en-US" sz="1600" b="0" i="0" u="none" strike="noStrike">
                        <a:solidFill>
                          <a:srgbClr val="000000"/>
                        </a:solidFill>
                        <a:effectLst/>
                        <a:latin typeface="Calibri"/>
                      </a:endParaRPr>
                    </a:p>
                  </a:txBody>
                  <a:tcPr marL="0" marR="0" marT="0" marB="0" anchor="ctr" anchorCtr="1"/>
                </a:tc>
                <a:tc>
                  <a:txBody>
                    <a:bodyPr/>
                    <a:lstStyle/>
                    <a:p>
                      <a:pPr algn="r" fontAlgn="b"/>
                      <a:r>
                        <a:rPr lang="en-US" sz="1600" u="none" strike="noStrike" dirty="0">
                          <a:effectLst/>
                        </a:rPr>
                        <a:t>2,515</a:t>
                      </a:r>
                      <a:endParaRPr lang="en-US" sz="1600" b="0" i="0" u="none" strike="noStrike" dirty="0">
                        <a:solidFill>
                          <a:srgbClr val="000000"/>
                        </a:solidFill>
                        <a:effectLst/>
                        <a:latin typeface="Calibri"/>
                      </a:endParaRPr>
                    </a:p>
                  </a:txBody>
                  <a:tcPr marL="0" marR="0" marT="0" marB="0" anchor="ctr" anchorCtr="1"/>
                </a:tc>
                <a:tc>
                  <a:txBody>
                    <a:bodyPr/>
                    <a:lstStyle/>
                    <a:p>
                      <a:pPr algn="r" fontAlgn="b"/>
                      <a:r>
                        <a:rPr lang="en-US" sz="1600" u="none" strike="noStrike" dirty="0">
                          <a:effectLst/>
                        </a:rPr>
                        <a:t>2,498</a:t>
                      </a:r>
                      <a:endParaRPr lang="en-US" sz="1600" b="0" i="0" u="none" strike="noStrike" dirty="0">
                        <a:solidFill>
                          <a:srgbClr val="000000"/>
                        </a:solidFill>
                        <a:effectLst/>
                        <a:latin typeface="Calibri"/>
                      </a:endParaRPr>
                    </a:p>
                  </a:txBody>
                  <a:tcPr marL="0" marR="0" marT="0" marB="0" anchor="ctr" anchorCtr="1"/>
                </a:tc>
              </a:tr>
            </a:tbl>
          </a:graphicData>
        </a:graphic>
      </p:graphicFrame>
      <p:sp>
        <p:nvSpPr>
          <p:cNvPr id="7" name="Rectangle 6"/>
          <p:cNvSpPr/>
          <p:nvPr/>
        </p:nvSpPr>
        <p:spPr>
          <a:xfrm>
            <a:off x="1066800" y="5410200"/>
            <a:ext cx="4038600" cy="369332"/>
          </a:xfrm>
          <a:prstGeom prst="rect">
            <a:avLst/>
          </a:prstGeom>
        </p:spPr>
        <p:txBody>
          <a:bodyPr wrap="square">
            <a:spAutoFit/>
          </a:bodyPr>
          <a:lstStyle/>
          <a:p>
            <a:r>
              <a:rPr lang="en-US" dirty="0"/>
              <a:t> </a:t>
            </a:r>
            <a:r>
              <a:rPr lang="en-CA" sz="1600" dirty="0"/>
              <a:t>Source: </a:t>
            </a:r>
            <a:r>
              <a:rPr lang="en-CA" sz="1600" dirty="0" smtClean="0"/>
              <a:t>World Bank  </a:t>
            </a:r>
            <a:r>
              <a:rPr lang="en-CA" sz="1600" dirty="0"/>
              <a:t>(2017)</a:t>
            </a:r>
            <a:endParaRPr lang="en-US" sz="1600" dirty="0"/>
          </a:p>
        </p:txBody>
      </p:sp>
    </p:spTree>
    <p:extLst>
      <p:ext uri="{BB962C8B-B14F-4D97-AF65-F5344CB8AC3E}">
        <p14:creationId xmlns:p14="http://schemas.microsoft.com/office/powerpoint/2010/main" val="9376279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7" name="Footer Placeholder 6"/>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2" name="Slide Number Placeholder 1"/>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8</a:t>
            </a:fld>
            <a:endParaRPr lang="en-US" dirty="0">
              <a:solidFill>
                <a:srgbClr val="CAF278">
                  <a:shade val="50000"/>
                  <a:satMod val="200000"/>
                </a:srgbClr>
              </a:solidFill>
            </a:endParaRPr>
          </a:p>
        </p:txBody>
      </p:sp>
      <p:graphicFrame>
        <p:nvGraphicFramePr>
          <p:cNvPr id="3" name="Chart 2"/>
          <p:cNvGraphicFramePr>
            <a:graphicFrameLocks/>
          </p:cNvGraphicFramePr>
          <p:nvPr>
            <p:extLst>
              <p:ext uri="{D42A27DB-BD31-4B8C-83A1-F6EECF244321}">
                <p14:modId xmlns:p14="http://schemas.microsoft.com/office/powerpoint/2010/main" val="3805109670"/>
              </p:ext>
            </p:extLst>
          </p:nvPr>
        </p:nvGraphicFramePr>
        <p:xfrm>
          <a:off x="228601" y="1065595"/>
          <a:ext cx="8534400" cy="4801805"/>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33400" y="76200"/>
            <a:ext cx="8305800" cy="830997"/>
          </a:xfrm>
          <a:prstGeom prst="rect">
            <a:avLst/>
          </a:prstGeom>
        </p:spPr>
        <p:txBody>
          <a:bodyPr wrap="square">
            <a:spAutoFit/>
          </a:bodyPr>
          <a:lstStyle/>
          <a:p>
            <a:pPr algn="ctr"/>
            <a:r>
              <a:rPr lang="en-US" sz="2400" dirty="0" smtClean="0"/>
              <a:t>Canada Trade Balance in Scrap Metal and Non Metal Market ( $ Million) </a:t>
            </a:r>
            <a:endParaRPr lang="en-US" sz="2400" dirty="0"/>
          </a:p>
        </p:txBody>
      </p:sp>
      <p:sp>
        <p:nvSpPr>
          <p:cNvPr id="6" name="Rectangle 5"/>
          <p:cNvSpPr/>
          <p:nvPr/>
        </p:nvSpPr>
        <p:spPr>
          <a:xfrm>
            <a:off x="1066799" y="5867400"/>
            <a:ext cx="5562601" cy="369332"/>
          </a:xfrm>
          <a:prstGeom prst="rect">
            <a:avLst/>
          </a:prstGeom>
        </p:spPr>
        <p:txBody>
          <a:bodyPr wrap="square">
            <a:spAutoFit/>
          </a:bodyPr>
          <a:lstStyle/>
          <a:p>
            <a:r>
              <a:rPr lang="en-US" dirty="0"/>
              <a:t> </a:t>
            </a:r>
            <a:r>
              <a:rPr lang="en-CA" sz="1600" dirty="0"/>
              <a:t>Source: </a:t>
            </a:r>
            <a:r>
              <a:rPr lang="en-CA" sz="1600" dirty="0" smtClean="0"/>
              <a:t>Authors Calculation Statistic Canada  </a:t>
            </a:r>
            <a:r>
              <a:rPr lang="en-CA" sz="1600" dirty="0"/>
              <a:t>(2017)</a:t>
            </a:r>
            <a:endParaRPr lang="en-US" sz="1600" dirty="0"/>
          </a:p>
        </p:txBody>
      </p:sp>
    </p:spTree>
    <p:extLst>
      <p:ext uri="{BB962C8B-B14F-4D97-AF65-F5344CB8AC3E}">
        <p14:creationId xmlns:p14="http://schemas.microsoft.com/office/powerpoint/2010/main" val="31502310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7200"/>
            <a:ext cx="8042276" cy="987332"/>
          </a:xfrm>
        </p:spPr>
        <p:txBody>
          <a:bodyPr>
            <a:normAutofit fontScale="90000"/>
          </a:bodyPr>
          <a:lstStyle/>
          <a:p>
            <a:r>
              <a:rPr lang="en-US" sz="2200" dirty="0" smtClean="0"/>
              <a:t/>
            </a:r>
            <a:br>
              <a:rPr lang="en-US" sz="2200" dirty="0" smtClean="0"/>
            </a:br>
            <a:r>
              <a:rPr lang="en-US" sz="2200" dirty="0"/>
              <a:t/>
            </a:r>
            <a:br>
              <a:rPr lang="en-US" sz="2200" dirty="0"/>
            </a:br>
            <a:r>
              <a:rPr lang="en-US" sz="3100" dirty="0"/>
              <a:t>Canada Scrap  Metal  and Non Metal Trade in 2016  </a:t>
            </a:r>
            <a:r>
              <a:rPr lang="en-US" sz="3100" i="1" dirty="0" smtClean="0"/>
              <a:t>(</a:t>
            </a:r>
            <a:r>
              <a:rPr lang="en-US" sz="3100" i="1" dirty="0"/>
              <a:t>$ Million) </a:t>
            </a:r>
            <a:r>
              <a:rPr lang="en-US" sz="3100" i="1" dirty="0">
                <a:solidFill>
                  <a:srgbClr val="000000"/>
                </a:solidFill>
                <a:latin typeface="Calibri"/>
              </a:rPr>
              <a:t/>
            </a:r>
            <a:br>
              <a:rPr lang="en-US" sz="3100" i="1" dirty="0">
                <a:solidFill>
                  <a:srgbClr val="000000"/>
                </a:solidFill>
                <a:latin typeface="Calibri"/>
              </a:rPr>
            </a:br>
            <a:endParaRPr lang="en-US" sz="3100" dirty="0"/>
          </a:p>
        </p:txBody>
      </p:sp>
      <p:sp>
        <p:nvSpPr>
          <p:cNvPr id="3" name="Date Placeholder 2"/>
          <p:cNvSpPr>
            <a:spLocks noGrp="1"/>
          </p:cNvSpPr>
          <p:nvPr>
            <p:ph type="dt" sz="half" idx="10"/>
          </p:nvPr>
        </p:nvSpPr>
        <p:spPr/>
        <p:txBody>
          <a:bodyPr/>
          <a:lstStyle/>
          <a:p>
            <a:r>
              <a:rPr lang="en-CA" smtClean="0">
                <a:solidFill>
                  <a:srgbClr val="CAF278">
                    <a:shade val="50000"/>
                    <a:satMod val="200000"/>
                  </a:srgbClr>
                </a:solidFill>
              </a:rPr>
              <a:t>17-06-10</a:t>
            </a:r>
            <a:endParaRPr lang="en-US" dirty="0">
              <a:solidFill>
                <a:srgbClr val="CAF278">
                  <a:shade val="50000"/>
                  <a:satMod val="200000"/>
                </a:srgbClr>
              </a:solidFill>
            </a:endParaRPr>
          </a:p>
        </p:txBody>
      </p:sp>
      <p:sp>
        <p:nvSpPr>
          <p:cNvPr id="5" name="Footer Placeholder 4"/>
          <p:cNvSpPr>
            <a:spLocks noGrp="1"/>
          </p:cNvSpPr>
          <p:nvPr>
            <p:ph type="ftr" sz="quarter" idx="11"/>
          </p:nvPr>
        </p:nvSpPr>
        <p:spPr/>
        <p:txBody>
          <a:bodyPr/>
          <a:lstStyle/>
          <a:p>
            <a:r>
              <a:rPr lang="en-US" smtClean="0">
                <a:solidFill>
                  <a:srgbClr val="CAF278">
                    <a:shade val="50000"/>
                    <a:satMod val="200000"/>
                  </a:srgbClr>
                </a:solidFill>
              </a:rPr>
              <a:t>Canadian Association of Recycling Industries</a:t>
            </a:r>
            <a:endParaRPr lang="en-US" dirty="0">
              <a:solidFill>
                <a:srgbClr val="CAF278">
                  <a:shade val="50000"/>
                  <a:satMod val="200000"/>
                </a:srgbClr>
              </a:solidFill>
            </a:endParaRPr>
          </a:p>
        </p:txBody>
      </p:sp>
      <p:sp>
        <p:nvSpPr>
          <p:cNvPr id="4" name="Slide Number Placeholder 3"/>
          <p:cNvSpPr>
            <a:spLocks noGrp="1"/>
          </p:cNvSpPr>
          <p:nvPr>
            <p:ph type="sldNum" sz="quarter" idx="12"/>
          </p:nvPr>
        </p:nvSpPr>
        <p:spPr/>
        <p:txBody>
          <a:bodyPr/>
          <a:lstStyle/>
          <a:p>
            <a:fld id="{59337AFF-141C-40BD-9A43-C6362802F791}" type="slidenum">
              <a:rPr lang="en-US" smtClean="0">
                <a:solidFill>
                  <a:srgbClr val="CAF278">
                    <a:shade val="50000"/>
                    <a:satMod val="200000"/>
                  </a:srgbClr>
                </a:solidFill>
              </a:rPr>
              <a:pPr/>
              <a:t>9</a:t>
            </a:fld>
            <a:endParaRPr lang="en-US" dirty="0">
              <a:solidFill>
                <a:srgbClr val="CAF278">
                  <a:shade val="50000"/>
                  <a:satMod val="200000"/>
                </a:srgbClr>
              </a:solidFill>
            </a:endParaRPr>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140235837"/>
              </p:ext>
            </p:extLst>
          </p:nvPr>
        </p:nvGraphicFramePr>
        <p:xfrm>
          <a:off x="533400" y="1121254"/>
          <a:ext cx="8077201" cy="4354825"/>
        </p:xfrm>
        <a:graphic>
          <a:graphicData uri="http://schemas.openxmlformats.org/drawingml/2006/table">
            <a:tbl>
              <a:tblPr>
                <a:tableStyleId>{35758FB7-9AC5-4552-8A53-C91805E547FA}</a:tableStyleId>
              </a:tblPr>
              <a:tblGrid>
                <a:gridCol w="2953382"/>
                <a:gridCol w="1754189"/>
                <a:gridCol w="1744279"/>
                <a:gridCol w="1625351"/>
              </a:tblGrid>
              <a:tr h="244034">
                <a:tc>
                  <a:txBody>
                    <a:bodyPr/>
                    <a:lstStyle/>
                    <a:p>
                      <a:pPr algn="l" fontAlgn="b"/>
                      <a:endParaRPr lang="en-US" sz="1400" b="0" i="0" u="none" strike="noStrike" dirty="0">
                        <a:solidFill>
                          <a:srgbClr val="000000"/>
                        </a:solidFill>
                        <a:effectLst/>
                        <a:latin typeface="Calibri"/>
                      </a:endParaRPr>
                    </a:p>
                  </a:txBody>
                  <a:tcPr marL="0" marR="0" marT="0" marB="0" anchor="b"/>
                </a:tc>
                <a:tc>
                  <a:txBody>
                    <a:bodyPr/>
                    <a:lstStyle/>
                    <a:p>
                      <a:pPr algn="l" fontAlgn="b"/>
                      <a:r>
                        <a:rPr lang="en-US" sz="1400" b="1" u="none" strike="noStrike" dirty="0">
                          <a:effectLst/>
                        </a:rPr>
                        <a:t>Total Exports</a:t>
                      </a:r>
                      <a:endParaRPr lang="en-US" sz="1400" b="1" i="0" u="none" strike="noStrike" dirty="0">
                        <a:solidFill>
                          <a:srgbClr val="000000"/>
                        </a:solidFill>
                        <a:effectLst/>
                        <a:latin typeface="Calibri"/>
                      </a:endParaRPr>
                    </a:p>
                  </a:txBody>
                  <a:tcPr marL="0" marR="0" marT="0" marB="0" anchor="b"/>
                </a:tc>
                <a:tc>
                  <a:txBody>
                    <a:bodyPr/>
                    <a:lstStyle/>
                    <a:p>
                      <a:pPr algn="l" fontAlgn="b"/>
                      <a:r>
                        <a:rPr lang="en-US" sz="1400" b="1" u="none" strike="noStrike" dirty="0">
                          <a:effectLst/>
                        </a:rPr>
                        <a:t>Total Imports</a:t>
                      </a:r>
                      <a:endParaRPr lang="en-US" sz="1400" b="1" i="0" u="none" strike="noStrike" dirty="0">
                        <a:solidFill>
                          <a:srgbClr val="000000"/>
                        </a:solidFill>
                        <a:effectLst/>
                        <a:latin typeface="Calibri"/>
                      </a:endParaRPr>
                    </a:p>
                  </a:txBody>
                  <a:tcPr marL="0" marR="0" marT="0" marB="0" anchor="b"/>
                </a:tc>
                <a:tc>
                  <a:txBody>
                    <a:bodyPr/>
                    <a:lstStyle/>
                    <a:p>
                      <a:pPr algn="ctr" fontAlgn="b"/>
                      <a:r>
                        <a:rPr lang="en-US" sz="1400" b="1" u="none" strike="noStrike" dirty="0">
                          <a:effectLst/>
                        </a:rPr>
                        <a:t>Trade Balance</a:t>
                      </a:r>
                      <a:endParaRPr lang="en-US" sz="1400" b="1" i="0" u="none" strike="noStrike" dirty="0">
                        <a:solidFill>
                          <a:srgbClr val="000000"/>
                        </a:solidFill>
                        <a:effectLst/>
                        <a:latin typeface="Calibri"/>
                      </a:endParaRPr>
                    </a:p>
                  </a:txBody>
                  <a:tcPr marL="0" marR="0" marT="0" marB="0" anchor="b"/>
                </a:tc>
              </a:tr>
              <a:tr h="433839">
                <a:tc>
                  <a:txBody>
                    <a:bodyPr/>
                    <a:lstStyle/>
                    <a:p>
                      <a:pPr algn="l" fontAlgn="b"/>
                      <a:r>
                        <a:rPr lang="en-US" sz="1400" b="1" u="none" strike="noStrike" dirty="0" smtClean="0">
                          <a:effectLst/>
                        </a:rPr>
                        <a:t>Waste</a:t>
                      </a:r>
                      <a:r>
                        <a:rPr lang="en-US" sz="1400" b="1" u="none" strike="noStrike" dirty="0">
                          <a:effectLst/>
                        </a:rPr>
                        <a:t>, Parings and Scrap of Plastics</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126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100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26 </a:t>
                      </a:r>
                      <a:endParaRPr lang="en-US" sz="1400" b="0" i="0" u="none" strike="noStrike" dirty="0">
                        <a:solidFill>
                          <a:srgbClr val="000000"/>
                        </a:solidFill>
                        <a:effectLst/>
                        <a:latin typeface="Calibri"/>
                      </a:endParaRPr>
                    </a:p>
                  </a:txBody>
                  <a:tcPr marL="0" marR="0" marT="0" marB="0" anchor="ctr"/>
                </a:tc>
              </a:tr>
              <a:tr h="433839">
                <a:tc>
                  <a:txBody>
                    <a:bodyPr/>
                    <a:lstStyle/>
                    <a:p>
                      <a:pPr algn="l" fontAlgn="b"/>
                      <a:r>
                        <a:rPr lang="en-US" sz="1400" b="1" u="none" strike="noStrike" dirty="0" smtClean="0">
                          <a:effectLst/>
                        </a:rPr>
                        <a:t>Waste</a:t>
                      </a:r>
                      <a:r>
                        <a:rPr lang="en-US" sz="1400" b="1" u="none" strike="noStrike" dirty="0">
                          <a:effectLst/>
                        </a:rPr>
                        <a:t>/Scrap of Paper or Paperboard</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399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143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255 </a:t>
                      </a:r>
                      <a:endParaRPr lang="en-US" sz="1400" b="0" i="0" u="none" strike="noStrike" dirty="0">
                        <a:solidFill>
                          <a:srgbClr val="000000"/>
                        </a:solidFill>
                        <a:effectLst/>
                        <a:latin typeface="Calibri"/>
                      </a:endParaRPr>
                    </a:p>
                  </a:txBody>
                  <a:tcPr marL="0" marR="0" marT="0" marB="0" anchor="ctr"/>
                </a:tc>
              </a:tr>
              <a:tr h="618332">
                <a:tc>
                  <a:txBody>
                    <a:bodyPr/>
                    <a:lstStyle/>
                    <a:p>
                      <a:pPr algn="l" fontAlgn="b"/>
                      <a:r>
                        <a:rPr lang="en-US" sz="1400" b="1" u="none" strike="noStrike" dirty="0" smtClean="0">
                          <a:effectLst/>
                        </a:rPr>
                        <a:t>Ferrous </a:t>
                      </a:r>
                      <a:r>
                        <a:rPr lang="en-US" sz="1400" b="1" u="none" strike="noStrike" dirty="0">
                          <a:effectLst/>
                        </a:rPr>
                        <a:t>Waste and Scrap; Remelting Scrap Ingots of Iron or Steel</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1,244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170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1,073 </a:t>
                      </a:r>
                      <a:endParaRPr lang="en-US" sz="1400" b="0" i="0" u="none" strike="noStrike" dirty="0">
                        <a:solidFill>
                          <a:srgbClr val="000000"/>
                        </a:solidFill>
                        <a:effectLst/>
                        <a:latin typeface="Calibri"/>
                      </a:endParaRPr>
                    </a:p>
                  </a:txBody>
                  <a:tcPr marL="0" marR="0" marT="0" marB="0" anchor="ctr"/>
                </a:tc>
              </a:tr>
              <a:tr h="433839">
                <a:tc>
                  <a:txBody>
                    <a:bodyPr/>
                    <a:lstStyle/>
                    <a:p>
                      <a:pPr algn="l" fontAlgn="b"/>
                      <a:r>
                        <a:rPr lang="en-US" sz="1400" b="1" u="none" strike="noStrike" dirty="0">
                          <a:effectLst/>
                        </a:rPr>
                        <a:t>Copper Waste and Scrap</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599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259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340 </a:t>
                      </a:r>
                      <a:endParaRPr lang="en-US" sz="1400" b="0" i="0" u="none" strike="noStrike" dirty="0">
                        <a:solidFill>
                          <a:srgbClr val="000000"/>
                        </a:solidFill>
                        <a:effectLst/>
                        <a:latin typeface="Calibri"/>
                      </a:endParaRPr>
                    </a:p>
                  </a:txBody>
                  <a:tcPr marL="0" marR="0" marT="0" marB="0" anchor="ctr"/>
                </a:tc>
              </a:tr>
              <a:tr h="433839">
                <a:tc>
                  <a:txBody>
                    <a:bodyPr/>
                    <a:lstStyle/>
                    <a:p>
                      <a:pPr algn="l" fontAlgn="b"/>
                      <a:r>
                        <a:rPr lang="en-US" sz="1400" b="1" u="none" strike="noStrike" dirty="0" smtClean="0">
                          <a:effectLst/>
                        </a:rPr>
                        <a:t>Nickel </a:t>
                      </a:r>
                      <a:r>
                        <a:rPr lang="en-US" sz="1400" b="1" u="none" strike="noStrike" dirty="0">
                          <a:effectLst/>
                        </a:rPr>
                        <a:t>Waste and Scrap</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30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93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63)</a:t>
                      </a:r>
                      <a:endParaRPr lang="en-US" sz="1400" b="0" i="0" u="none" strike="noStrike" dirty="0">
                        <a:solidFill>
                          <a:srgbClr val="000000"/>
                        </a:solidFill>
                        <a:effectLst/>
                        <a:latin typeface="Calibri"/>
                      </a:endParaRPr>
                    </a:p>
                  </a:txBody>
                  <a:tcPr marL="0" marR="0" marT="0" marB="0" anchor="ctr"/>
                </a:tc>
              </a:tr>
              <a:tr h="433839">
                <a:tc>
                  <a:txBody>
                    <a:bodyPr/>
                    <a:lstStyle/>
                    <a:p>
                      <a:pPr algn="l" fontAlgn="b"/>
                      <a:r>
                        <a:rPr lang="en-US" sz="1400" b="1" u="none" strike="noStrike" dirty="0">
                          <a:effectLst/>
                        </a:rPr>
                        <a:t>Aluminum Waste and Scrap</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880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265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616</a:t>
                      </a:r>
                      <a:endParaRPr lang="en-US" sz="1400" b="0" i="0" u="none" strike="noStrike" dirty="0">
                        <a:solidFill>
                          <a:srgbClr val="000000"/>
                        </a:solidFill>
                        <a:effectLst/>
                        <a:latin typeface="Calibri"/>
                      </a:endParaRPr>
                    </a:p>
                  </a:txBody>
                  <a:tcPr marL="0" marR="0" marT="0" marB="0" anchor="ctr"/>
                </a:tc>
              </a:tr>
              <a:tr h="433839">
                <a:tc>
                  <a:txBody>
                    <a:bodyPr/>
                    <a:lstStyle/>
                    <a:p>
                      <a:pPr algn="l" fontAlgn="b"/>
                      <a:r>
                        <a:rPr lang="en-US" sz="1400" b="1" u="none" strike="noStrike" dirty="0" smtClean="0">
                          <a:effectLst/>
                        </a:rPr>
                        <a:t>Lead </a:t>
                      </a:r>
                      <a:r>
                        <a:rPr lang="en-US" sz="1400" b="1" u="none" strike="noStrike" dirty="0">
                          <a:effectLst/>
                        </a:rPr>
                        <a:t>Waste and Scrap</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2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9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7)</a:t>
                      </a:r>
                      <a:endParaRPr lang="en-US" sz="1400" b="0" i="0" u="none" strike="noStrike" dirty="0">
                        <a:solidFill>
                          <a:srgbClr val="000000"/>
                        </a:solidFill>
                        <a:effectLst/>
                        <a:latin typeface="Calibri"/>
                      </a:endParaRPr>
                    </a:p>
                  </a:txBody>
                  <a:tcPr marL="0" marR="0" marT="0" marB="0" anchor="ctr"/>
                </a:tc>
              </a:tr>
              <a:tr h="433839">
                <a:tc>
                  <a:txBody>
                    <a:bodyPr/>
                    <a:lstStyle/>
                    <a:p>
                      <a:pPr algn="l" fontAlgn="b"/>
                      <a:r>
                        <a:rPr lang="en-US" sz="1400" b="1" u="none" strike="noStrike" dirty="0">
                          <a:effectLst/>
                        </a:rPr>
                        <a:t>Zinc - Waste and Scrap</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20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19 </a:t>
                      </a:r>
                      <a:endParaRPr lang="en-US" sz="1400" b="0" i="0" u="none" strike="noStrike" dirty="0">
                        <a:solidFill>
                          <a:srgbClr val="000000"/>
                        </a:solidFill>
                        <a:effectLst/>
                        <a:latin typeface="Calibri"/>
                      </a:endParaRPr>
                    </a:p>
                  </a:txBody>
                  <a:tcPr marL="0" marR="0" marT="0" marB="0" anchor="ctr"/>
                </a:tc>
              </a:tr>
              <a:tr h="433839">
                <a:tc>
                  <a:txBody>
                    <a:bodyPr/>
                    <a:lstStyle/>
                    <a:p>
                      <a:pPr algn="l" fontAlgn="b"/>
                      <a:r>
                        <a:rPr lang="en-US" sz="1400" b="1" u="none" strike="noStrike" dirty="0" smtClean="0">
                          <a:effectLst/>
                        </a:rPr>
                        <a:t>Tin </a:t>
                      </a:r>
                      <a:r>
                        <a:rPr lang="en-US" sz="1400" b="1" u="none" strike="noStrike" dirty="0">
                          <a:effectLst/>
                        </a:rPr>
                        <a:t>- Waste and Scrap</a:t>
                      </a:r>
                      <a:endParaRPr lang="en-US" sz="1400" b="1"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7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1 </a:t>
                      </a:r>
                      <a:endParaRPr lang="en-US" sz="1400" b="0" i="0" u="none" strike="noStrike" dirty="0">
                        <a:solidFill>
                          <a:srgbClr val="000000"/>
                        </a:solidFill>
                        <a:effectLst/>
                        <a:latin typeface="Calibri"/>
                      </a:endParaRPr>
                    </a:p>
                  </a:txBody>
                  <a:tcPr marL="0" marR="0" marT="0" marB="0" anchor="ctr"/>
                </a:tc>
                <a:tc>
                  <a:txBody>
                    <a:bodyPr/>
                    <a:lstStyle/>
                    <a:p>
                      <a:pPr algn="r" fontAlgn="b"/>
                      <a:r>
                        <a:rPr lang="en-US" sz="1400" u="none" strike="noStrike" dirty="0">
                          <a:effectLst/>
                        </a:rPr>
                        <a:t>                                                             </a:t>
                      </a:r>
                      <a:r>
                        <a:rPr lang="en-US" sz="1400" u="none" strike="noStrike" dirty="0" smtClean="0">
                          <a:effectLst/>
                        </a:rPr>
                        <a:t>6 </a:t>
                      </a:r>
                      <a:endParaRPr lang="en-US" sz="1400" b="0" i="0" u="none" strike="noStrike" dirty="0">
                        <a:solidFill>
                          <a:srgbClr val="000000"/>
                        </a:solidFill>
                        <a:effectLst/>
                        <a:latin typeface="Calibri"/>
                      </a:endParaRPr>
                    </a:p>
                  </a:txBody>
                  <a:tcPr marL="0" marR="0" marT="0" marB="0" anchor="ctr"/>
                </a:tc>
              </a:tr>
            </a:tbl>
          </a:graphicData>
        </a:graphic>
      </p:graphicFrame>
      <p:sp>
        <p:nvSpPr>
          <p:cNvPr id="9" name="Rectangle 8"/>
          <p:cNvSpPr/>
          <p:nvPr/>
        </p:nvSpPr>
        <p:spPr>
          <a:xfrm>
            <a:off x="1066800" y="5715000"/>
            <a:ext cx="3962400" cy="369332"/>
          </a:xfrm>
          <a:prstGeom prst="rect">
            <a:avLst/>
          </a:prstGeom>
        </p:spPr>
        <p:txBody>
          <a:bodyPr wrap="square">
            <a:spAutoFit/>
          </a:bodyPr>
          <a:lstStyle/>
          <a:p>
            <a:r>
              <a:rPr lang="en-US" dirty="0"/>
              <a:t> </a:t>
            </a:r>
            <a:r>
              <a:rPr lang="en-CA" sz="1600" dirty="0"/>
              <a:t>Source: </a:t>
            </a:r>
            <a:r>
              <a:rPr lang="en-CA" sz="1600" dirty="0" smtClean="0"/>
              <a:t> Statistic Canada  </a:t>
            </a:r>
            <a:r>
              <a:rPr lang="en-CA" sz="1600" dirty="0"/>
              <a:t>(2017)</a:t>
            </a:r>
            <a:endParaRPr lang="en-US" sz="1600" dirty="0"/>
          </a:p>
        </p:txBody>
      </p:sp>
    </p:spTree>
    <p:extLst>
      <p:ext uri="{BB962C8B-B14F-4D97-AF65-F5344CB8AC3E}">
        <p14:creationId xmlns:p14="http://schemas.microsoft.com/office/powerpoint/2010/main" val="10737614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4765</TotalTime>
  <Words>1533</Words>
  <Application>Microsoft Macintosh PowerPoint</Application>
  <PresentationFormat>On-screen Show (4:3)</PresentationFormat>
  <Paragraphs>323</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Breeze</vt:lpstr>
      <vt:lpstr>Document</vt:lpstr>
      <vt:lpstr>Canadian Recycling Industry  Domestic and International Market Outlook  </vt:lpstr>
      <vt:lpstr>Topics</vt:lpstr>
      <vt:lpstr>Global Economic Forecast: Better times ahead?   (GDP growth %, constant 2010 USD) </vt:lpstr>
      <vt:lpstr>Canadian, U.S. and China Growth (GDP growth, constant 2010 USD) </vt:lpstr>
      <vt:lpstr>Historical Scrap Metal Prices :  Aluminum and Copper </vt:lpstr>
      <vt:lpstr>Historical Scrap Metal Prices : Iron &amp; Steel </vt:lpstr>
      <vt:lpstr> Commodities Price Forecast (nominal US dollars)</vt:lpstr>
      <vt:lpstr>PowerPoint Presentation</vt:lpstr>
      <vt:lpstr>  Canada Scrap  Metal  and Non Metal Trade in 2016  ($ Million)  </vt:lpstr>
      <vt:lpstr>Top Export Market for Canada Scrap Products </vt:lpstr>
      <vt:lpstr>Important Policy Developments</vt:lpstr>
      <vt:lpstr>Trade Issues</vt:lpstr>
      <vt:lpstr>U.S. List of Issues of Concern </vt:lpstr>
      <vt:lpstr>Business Taxation</vt:lpstr>
      <vt:lpstr>U.S. Tax Reform</vt:lpstr>
      <vt:lpstr>METRs on Capital 2017 (excludes energy tax effects on capital purchases)</vt:lpstr>
      <vt:lpstr>Most industries except forestry, communications and trade could be equally or more heavily taxed in Canada </vt:lpstr>
      <vt:lpstr>Carbon Pricing: Competitiveness Issues</vt:lpstr>
      <vt:lpstr>Effect of Alberta Carbon Explicit Levies on Cost Competitiveness:  Forest Industry 2017</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Based Scrap Recycling Industry: Issues and Challenges </dc:title>
  <dc:creator>DTPIMAGE</dc:creator>
  <cp:lastModifiedBy>Marie Binette</cp:lastModifiedBy>
  <cp:revision>39</cp:revision>
  <dcterms:created xsi:type="dcterms:W3CDTF">2017-06-02T16:06:45Z</dcterms:created>
  <dcterms:modified xsi:type="dcterms:W3CDTF">2017-06-19T18:18:47Z</dcterms:modified>
</cp:coreProperties>
</file>